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88" r:id="rId2"/>
    <p:sldId id="327" r:id="rId3"/>
    <p:sldId id="321" r:id="rId4"/>
    <p:sldId id="344" r:id="rId5"/>
    <p:sldId id="345" r:id="rId6"/>
    <p:sldId id="354" r:id="rId7"/>
    <p:sldId id="352" r:id="rId8"/>
    <p:sldId id="353" r:id="rId9"/>
    <p:sldId id="355" r:id="rId10"/>
    <p:sldId id="357" r:id="rId11"/>
    <p:sldId id="358" r:id="rId12"/>
    <p:sldId id="361" r:id="rId13"/>
    <p:sldId id="362" r:id="rId14"/>
    <p:sldId id="359" r:id="rId15"/>
    <p:sldId id="365" r:id="rId16"/>
    <p:sldId id="346" r:id="rId17"/>
    <p:sldId id="347" r:id="rId18"/>
    <p:sldId id="348" r:id="rId19"/>
    <p:sldId id="349" r:id="rId20"/>
    <p:sldId id="350" r:id="rId21"/>
    <p:sldId id="351" r:id="rId22"/>
    <p:sldId id="366" r:id="rId23"/>
    <p:sldId id="34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7103"/>
    <a:srgbClr val="232D4B"/>
    <a:srgbClr val="374663"/>
    <a:srgbClr val="EC446D"/>
    <a:srgbClr val="25CAD3"/>
    <a:srgbClr val="00234F"/>
    <a:srgbClr val="232D4A"/>
    <a:srgbClr val="FFAB58"/>
    <a:srgbClr val="FF952C"/>
    <a:srgbClr val="B85A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60"/>
    <p:restoredTop sz="89408"/>
  </p:normalViewPr>
  <p:slideViewPr>
    <p:cSldViewPr snapToGrid="0" snapToObjects="1">
      <p:cViewPr varScale="1">
        <p:scale>
          <a:sx n="122" d="100"/>
          <a:sy n="122" d="100"/>
        </p:scale>
        <p:origin x="216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25" d="100"/>
          <a:sy n="125" d="100"/>
        </p:scale>
        <p:origin x="538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48214-100E-4640-9E50-2386B02B04C3}" type="datetimeFigureOut">
              <a:rPr lang="en-US" smtClean="0"/>
              <a:t>3/19/19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DF7E2-B240-FA47-B309-A5A341B40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57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tiff>
</file>

<file path=ppt/media/image33.tiff>
</file>

<file path=ppt/media/image34.png>
</file>

<file path=ppt/media/image35.tiff>
</file>

<file path=ppt/media/image36.tiff>
</file>

<file path=ppt/media/image39.tiff>
</file>

<file path=ppt/media/image4.jpg>
</file>

<file path=ppt/media/image40.tiff>
</file>

<file path=ppt/media/image41.tiff>
</file>

<file path=ppt/media/image42.tiff>
</file>

<file path=ppt/media/image43.tiff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30456C-8CF8-E846-9AE9-5FF32A063B71}" type="datetimeFigureOut">
              <a:rPr lang="en-US" smtClean="0"/>
              <a:t>3/19/19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EDF041-18A9-A24D-B0BB-AAAFCF69C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68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7497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766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408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8062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376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404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59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158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68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706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53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155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2176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16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w/Master - KK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54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266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189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211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910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697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01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5.png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emf"/><Relationship Id="rId5" Type="http://schemas.openxmlformats.org/officeDocument/2006/relationships/image" Target="../media/image9.png"/><Relationship Id="rId4" Type="http://schemas.openxmlformats.org/officeDocument/2006/relationships/image" Target="../media/image30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8.png"/><Relationship Id="rId9" Type="http://schemas.openxmlformats.org/officeDocument/2006/relationships/image" Target="../media/image16.png"/><Relationship Id="rId1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D6483E0-5DA6-8643-AC38-AA6DA35AEF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66074" y="6357339"/>
            <a:ext cx="2493818" cy="274324"/>
          </a:xfrm>
          <a:prstGeom prst="rect">
            <a:avLst/>
          </a:prstGeom>
        </p:spPr>
        <p:txBody>
          <a:bodyPr/>
          <a:lstStyle>
            <a:lvl1pPr>
              <a:defRPr sz="1100" b="0" i="0">
                <a:solidFill>
                  <a:schemeClr val="bg1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EFDDED-4F21-0C4B-9583-64CE42829A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8241" y="2135256"/>
            <a:ext cx="7183120" cy="3117347"/>
          </a:xfrm>
        </p:spPr>
        <p:txBody>
          <a:bodyPr anchor="t" anchorCtr="0">
            <a:noAutofit/>
          </a:bodyPr>
          <a:lstStyle>
            <a:lvl1pPr algn="l">
              <a:lnSpc>
                <a:spcPts val="7680"/>
              </a:lnSpc>
              <a:defRPr sz="8000" b="1" i="0">
                <a:solidFill>
                  <a:schemeClr val="bg1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9DC8C55-00DE-3444-9AAE-4AC139F923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6761" y="1093175"/>
            <a:ext cx="827065" cy="8270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3A23D96-335E-C14F-A0EC-4383D2F3CB2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8704" y="5697289"/>
            <a:ext cx="2348096" cy="50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39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7298" y="1456484"/>
            <a:ext cx="5363505" cy="724384"/>
          </a:xfrm>
        </p:spPr>
        <p:txBody>
          <a:bodyPr anchor="t" anchorCtr="0">
            <a:noAutofit/>
          </a:bodyPr>
          <a:lstStyle>
            <a:lvl1pPr>
              <a:lnSpc>
                <a:spcPct val="90000"/>
              </a:lnSpc>
              <a:defRPr sz="2400" b="1" i="0" spc="-10" baseline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334940" y="2950444"/>
            <a:ext cx="6389699" cy="2917185"/>
          </a:xfrm>
        </p:spPr>
        <p:txBody>
          <a:bodyPr tIns="0">
            <a:noAutofit/>
          </a:bodyPr>
          <a:lstStyle>
            <a:lvl1pPr marL="466725" indent="-457200">
              <a:lnSpc>
                <a:spcPct val="135000"/>
              </a:lnSpc>
              <a:spcAft>
                <a:spcPts val="2400"/>
              </a:spcAft>
              <a:buSzPct val="189000"/>
              <a:buFontTx/>
              <a:buBlip>
                <a:blip r:embed="rId2"/>
              </a:buBlip>
              <a:tabLst/>
              <a:defRPr sz="1600" b="0" i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065BC5DC-432F-5741-95B1-1EDC7BFA5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CE1F24-4BCF-654D-B838-DBEB934B5A6E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A70D307-A6C0-994C-92EE-931C67DF14D3}"/>
              </a:ext>
            </a:extLst>
          </p:cNvPr>
          <p:cNvCxnSpPr/>
          <p:nvPr userDrawn="1"/>
        </p:nvCxnSpPr>
        <p:spPr>
          <a:xfrm>
            <a:off x="795943" y="1141174"/>
            <a:ext cx="3824183" cy="25889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037851C1-85E2-F74B-A0FD-3181C4C33AA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lum bright="-2000"/>
          </a:blip>
          <a:stretch>
            <a:fillRect/>
          </a:stretch>
        </p:blipFill>
        <p:spPr>
          <a:xfrm>
            <a:off x="987170" y="1456484"/>
            <a:ext cx="376234" cy="3762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8731FE-445C-6443-9FD7-2DD4DB69A91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473658" y="2962568"/>
            <a:ext cx="2223175" cy="222317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204C122-8AC2-E242-A360-77C5D72916C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2008" y="2485048"/>
            <a:ext cx="3202515" cy="3202515"/>
          </a:xfrm>
          <a:prstGeom prst="rect">
            <a:avLst/>
          </a:prstGeom>
        </p:spPr>
      </p:pic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3BB93B3-7A62-3445-8664-CF7B5BAC69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6469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 dirty="0"/>
              <a:t>PRESENTATION NAME / SECTION PLACEHOLDER</a:t>
            </a:r>
          </a:p>
        </p:txBody>
      </p:sp>
    </p:spTree>
    <p:extLst>
      <p:ext uri="{BB962C8B-B14F-4D97-AF65-F5344CB8AC3E}">
        <p14:creationId xmlns:p14="http://schemas.microsoft.com/office/powerpoint/2010/main" val="654531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D05D3B8-525B-184B-9BBA-D56289FF690A}"/>
              </a:ext>
            </a:extLst>
          </p:cNvPr>
          <p:cNvCxnSpPr>
            <a:cxnSpLocks/>
          </p:cNvCxnSpPr>
          <p:nvPr userDrawn="1"/>
        </p:nvCxnSpPr>
        <p:spPr>
          <a:xfrm>
            <a:off x="795943" y="786351"/>
            <a:ext cx="3914220" cy="26499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49" y="1069342"/>
            <a:ext cx="8494629" cy="76023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1" i="0"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463550" y="2086070"/>
            <a:ext cx="6127436" cy="3838213"/>
          </a:xfrm>
        </p:spPr>
        <p:txBody>
          <a:bodyPr tIns="0">
            <a:noAutofit/>
          </a:bodyPr>
          <a:lstStyle>
            <a:lvl1pPr marL="466725" indent="-457200">
              <a:lnSpc>
                <a:spcPct val="135000"/>
              </a:lnSpc>
              <a:spcAft>
                <a:spcPts val="2400"/>
              </a:spcAft>
              <a:buSzPct val="165000"/>
              <a:buFontTx/>
              <a:buBlip>
                <a:blip r:embed="rId2"/>
              </a:buBlip>
              <a:tabLst/>
              <a:defRPr sz="2000" b="0" i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DE26456-D4C5-7E47-A559-BEC099770F0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61713" y="1667244"/>
            <a:ext cx="2230287" cy="112299"/>
          </a:xfrm>
          <a:prstGeom prst="rect">
            <a:avLst/>
          </a:prstGeom>
        </p:spPr>
      </p:pic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065BC5DC-432F-5741-95B1-1EDC7BFA5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CE1F24-4BCF-654D-B838-DBEB934B5A6E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30A13AA4-0E74-264B-B1F1-5BD4A610F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490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1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D05D3B8-525B-184B-9BBA-D56289FF690A}"/>
              </a:ext>
            </a:extLst>
          </p:cNvPr>
          <p:cNvCxnSpPr>
            <a:cxnSpLocks/>
          </p:cNvCxnSpPr>
          <p:nvPr userDrawn="1"/>
        </p:nvCxnSpPr>
        <p:spPr>
          <a:xfrm>
            <a:off x="4549152" y="793443"/>
            <a:ext cx="3914220" cy="26499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9152" y="999160"/>
            <a:ext cx="6728449" cy="76023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1" i="0"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549151" y="2228045"/>
            <a:ext cx="7222139" cy="3634863"/>
          </a:xfrm>
        </p:spPr>
        <p:txBody>
          <a:bodyPr tIns="0">
            <a:noAutofit/>
          </a:bodyPr>
          <a:lstStyle>
            <a:lvl1pPr marL="466725" indent="-457200">
              <a:lnSpc>
                <a:spcPct val="135000"/>
              </a:lnSpc>
              <a:spcAft>
                <a:spcPts val="2400"/>
              </a:spcAft>
              <a:buSzPct val="165000"/>
              <a:buFontTx/>
              <a:buBlip>
                <a:blip r:embed="rId2"/>
              </a:buBlip>
              <a:tabLst/>
              <a:defRPr sz="2000" b="0" i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065BC5DC-432F-5741-95B1-1EDC7BFA5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CE1F24-4BCF-654D-B838-DBEB934B5A6E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E095BF7-FC10-E245-A454-DCED18843D6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61713" y="1667244"/>
            <a:ext cx="2230287" cy="112299"/>
          </a:xfrm>
          <a:prstGeom prst="rect">
            <a:avLst/>
          </a:prstGeom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B3128177-B1CA-FA41-855A-0D8282EB91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755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32735"/>
            <a:ext cx="10515600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51079" y="1433111"/>
            <a:ext cx="10515600" cy="4445635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723376"/>
            <a:ext cx="1308050" cy="0"/>
          </a:xfrm>
          <a:prstGeom prst="line">
            <a:avLst/>
          </a:prstGeom>
          <a:ln w="5715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2DC8D500-243E-174E-BE92-FC8B4F9D9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6469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F51B53-4D7F-B044-BFC5-05A839DEF2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1354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19856"/>
            <a:ext cx="10515600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552597"/>
            <a:ext cx="10515600" cy="4385105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/>
            </a:lvl1pPr>
            <a:lvl2pPr>
              <a:defRPr sz="2000"/>
            </a:lvl2pPr>
            <a:lvl3pPr>
              <a:defRPr sz="1900"/>
            </a:lvl3pPr>
            <a:lvl4pPr>
              <a:defRPr sz="1800"/>
            </a:lvl4pPr>
            <a:lvl5pPr>
              <a:defRPr sz="16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710497"/>
            <a:ext cx="1308050" cy="0"/>
          </a:xfrm>
          <a:prstGeom prst="line">
            <a:avLst/>
          </a:prstGeom>
          <a:ln w="57150">
            <a:solidFill>
              <a:srgbClr val="E671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77183919-07C0-BB40-B214-D38D5EF615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C262274-FD7F-9A44-A2B9-E19DC58342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065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19854"/>
            <a:ext cx="10778544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552595"/>
            <a:ext cx="10778544" cy="4385105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/>
            </a:lvl1pPr>
            <a:lvl2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710495"/>
            <a:ext cx="1308050" cy="0"/>
          </a:xfrm>
          <a:prstGeom prst="line">
            <a:avLst/>
          </a:prstGeom>
          <a:ln w="57150">
            <a:solidFill>
              <a:srgbClr val="E671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C8A26B99-58F4-2140-A962-15174E8274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 dirty="0"/>
              <a:t>PRESENTATION NAME / SECTION PLACEHOLDER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E91F71-EBC1-D147-854C-D1A931ADAD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2244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5 (2 co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06976"/>
            <a:ext cx="10842938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416676" y="1511729"/>
            <a:ext cx="10264462" cy="4395265"/>
          </a:xfrm>
        </p:spPr>
        <p:txBody>
          <a:bodyPr numCol="2">
            <a:noAutofit/>
          </a:bodyPr>
          <a:lstStyle>
            <a:lvl1pPr>
              <a:lnSpc>
                <a:spcPct val="135000"/>
              </a:lnSpc>
              <a:defRPr/>
            </a:lvl1pPr>
            <a:lvl2pPr marL="502920" indent="-228600">
              <a:lnSpc>
                <a:spcPct val="90000"/>
              </a:lnSpc>
              <a:spcAft>
                <a:spcPts val="300"/>
              </a:spcAft>
              <a:buFont typeface="Wingdings" pitchFamily="2" charset="2"/>
              <a:buChar char="§"/>
              <a:defRPr sz="2000"/>
            </a:lvl2pPr>
            <a:lvl3pPr>
              <a:defRPr sz="1900"/>
            </a:lvl3pPr>
            <a:lvl4pPr>
              <a:defRPr sz="1800"/>
            </a:lvl4pPr>
            <a:lvl5pPr>
              <a:defRPr sz="1600"/>
            </a:lvl5pPr>
          </a:lstStyle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684738"/>
            <a:ext cx="1308050" cy="0"/>
          </a:xfrm>
          <a:prstGeom prst="line">
            <a:avLst/>
          </a:prstGeom>
          <a:ln w="57150">
            <a:solidFill>
              <a:srgbClr val="E671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03B935B2-FB12-BE42-8A23-96677DF505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6567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650D30-0AA3-694B-A2BB-08E6862C09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8053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49" y="1076432"/>
            <a:ext cx="9834361" cy="7602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09650" y="2169348"/>
            <a:ext cx="10697246" cy="3630763"/>
          </a:xfrm>
        </p:spPr>
        <p:txBody>
          <a:bodyPr tIns="0">
            <a:noAutofit/>
          </a:bodyPr>
          <a:lstStyle>
            <a:lvl1pPr marL="577850" indent="-568325">
              <a:lnSpc>
                <a:spcPct val="100000"/>
              </a:lnSpc>
              <a:spcAft>
                <a:spcPts val="3000"/>
              </a:spcAft>
              <a:buSzPct val="175000"/>
              <a:buFontTx/>
              <a:buBlip>
                <a:blip r:embed="rId2"/>
              </a:buBlip>
              <a:tabLst/>
              <a:defRPr sz="2000" b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17525" indent="-517525">
              <a:lnSpc>
                <a:spcPct val="100000"/>
              </a:lnSpc>
              <a:spcBef>
                <a:spcPts val="400"/>
              </a:spcBef>
              <a:spcAft>
                <a:spcPts val="2000"/>
              </a:spcAft>
              <a:buSzPct val="200000"/>
              <a:buFontTx/>
              <a:buBlip>
                <a:blip r:embed="rId3"/>
              </a:buBlip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CAE287E-DFF4-0C4F-ABC7-A5EC59B82476}"/>
              </a:ext>
            </a:extLst>
          </p:cNvPr>
          <p:cNvCxnSpPr/>
          <p:nvPr userDrawn="1"/>
        </p:nvCxnSpPr>
        <p:spPr>
          <a:xfrm>
            <a:off x="992949" y="819199"/>
            <a:ext cx="3842522" cy="1826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1D8A987-667A-914E-B9E5-FD66FEE82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F59BC1-D309-5145-B91B-25FC4494A714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643573AF-8634-C649-98DC-B8F8C42853F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947737" y="521193"/>
            <a:ext cx="1229917" cy="10453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8D9DAB8-7618-3C4A-A1CC-10DBEB93511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53141" y="842942"/>
            <a:ext cx="989993" cy="100361"/>
          </a:xfrm>
          <a:prstGeom prst="rect">
            <a:avLst/>
          </a:prstGeom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55FBA85-E2CE-DE47-AFA1-3278550816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9CF4BF-35A5-1A43-A794-C92C6456BA0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713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50" y="1047868"/>
            <a:ext cx="7992682" cy="107077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35470" y="2160840"/>
            <a:ext cx="6922941" cy="3648684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/>
            </a:lvl1pPr>
            <a:lvl2pPr marL="0" indent="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None/>
              <a:defRPr/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1"/>
            <a:r>
              <a:rPr lang="en-US" dirty="0"/>
              <a:t>Click to add text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B0756308-18D9-0349-8785-E0F32F6F12B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09650" y="2166563"/>
            <a:ext cx="3603625" cy="3616159"/>
          </a:xfrm>
        </p:spPr>
        <p:txBody>
          <a:bodyPr>
            <a:noAutofit/>
          </a:bodyPr>
          <a:lstStyle>
            <a:lvl1pPr marL="0">
              <a:lnSpc>
                <a:spcPct val="114000"/>
              </a:lnSpc>
              <a:defRPr/>
            </a:lvl1pPr>
          </a:lstStyle>
          <a:p>
            <a:pPr lvl="0"/>
            <a:r>
              <a:rPr lang="en-US" dirty="0" err="1"/>
              <a:t>Alehtoiangjlnalenglaje</a:t>
            </a:r>
            <a:r>
              <a:rPr lang="en-US" dirty="0"/>
              <a:t> </a:t>
            </a:r>
            <a:r>
              <a:rPr lang="en-US" dirty="0" err="1"/>
              <a:t>otiajeoilrn</a:t>
            </a:r>
            <a:r>
              <a:rPr lang="en-US" dirty="0"/>
              <a:t> </a:t>
            </a:r>
            <a:r>
              <a:rPr lang="en-US" dirty="0" err="1"/>
              <a:t>alenglaengoialejnlfg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54F05DE-903E-7344-9D9D-12F4732E60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5496" y="1381590"/>
            <a:ext cx="1261570" cy="10722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43412BB-A67D-994C-B52C-3C8D1A00E9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56801" y="1685561"/>
            <a:ext cx="2235200" cy="117397"/>
          </a:xfrm>
          <a:prstGeom prst="rect">
            <a:avLst/>
          </a:prstGeom>
        </p:spPr>
      </p:pic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C6DB260F-232E-C74C-9357-B29A70E46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67AE943-1EF1-E848-BEF3-27959B6C51B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197AA6-3177-CB4C-AF53-5BCF0DFCAE15}"/>
              </a:ext>
            </a:extLst>
          </p:cNvPr>
          <p:cNvCxnSpPr/>
          <p:nvPr userDrawn="1"/>
        </p:nvCxnSpPr>
        <p:spPr>
          <a:xfrm>
            <a:off x="992949" y="819199"/>
            <a:ext cx="3842522" cy="1826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CC60AB2C-5CBE-8F4B-8A35-AFDA9ADF0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694224-78F0-6544-AF12-7F5CC1229F6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320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49" y="1051121"/>
            <a:ext cx="10664189" cy="7602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09650" y="2631440"/>
            <a:ext cx="5035550" cy="2917186"/>
          </a:xfrm>
        </p:spPr>
        <p:txBody>
          <a:bodyPr tIns="0">
            <a:no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SzPct val="175000"/>
              <a:buFontTx/>
              <a:buNone/>
              <a:tabLst/>
              <a:defRPr sz="20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/>
              <a:t>Bolded Copy</a:t>
            </a:r>
          </a:p>
          <a:p>
            <a:pPr lvl="1"/>
            <a:r>
              <a:rPr lang="en-US" dirty="0"/>
              <a:t>paragraph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1D8A987-667A-914E-B9E5-FD66FEE82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190392" y="2631440"/>
            <a:ext cx="5483447" cy="2917185"/>
          </a:xfrm>
        </p:spPr>
        <p:txBody>
          <a:bodyPr tIns="0">
            <a:no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SzPct val="175000"/>
              <a:buFontTx/>
              <a:buNone/>
              <a:tabLst/>
              <a:defRPr sz="20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/>
              <a:t>Bolded Copy</a:t>
            </a:r>
          </a:p>
          <a:p>
            <a:pPr lvl="1"/>
            <a:r>
              <a:rPr lang="en-US" dirty="0"/>
              <a:t>paragraph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E8B169-B5B3-914E-A404-D08FF8CF4D7A}"/>
              </a:ext>
            </a:extLst>
          </p:cNvPr>
          <p:cNvCxnSpPr/>
          <p:nvPr userDrawn="1"/>
        </p:nvCxnSpPr>
        <p:spPr>
          <a:xfrm>
            <a:off x="992949" y="819199"/>
            <a:ext cx="3842522" cy="1826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F83AE1A7-3929-4F48-8182-D5D51D394F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47737" y="521193"/>
            <a:ext cx="1229917" cy="1045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E1E8AE-668D-9E43-9C0D-A68E953BB8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3141" y="842942"/>
            <a:ext cx="989993" cy="100361"/>
          </a:xfrm>
          <a:prstGeom prst="rect">
            <a:avLst/>
          </a:prstGeom>
        </p:spPr>
      </p:pic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1BC63E3B-DFA2-8C4C-83CE-A8D34533A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5FE6479-004B-B64D-BCE0-E0A3140EFE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62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D6483E0-5DA6-8643-AC38-AA6DA35AEF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66074" y="6357339"/>
            <a:ext cx="2493818" cy="274324"/>
          </a:xfrm>
          <a:prstGeom prst="rect">
            <a:avLst/>
          </a:prstGeom>
        </p:spPr>
        <p:txBody>
          <a:bodyPr/>
          <a:lstStyle>
            <a:lvl1pPr>
              <a:defRPr sz="1100" b="0" i="0">
                <a:solidFill>
                  <a:schemeClr val="bg1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EFDDED-4F21-0C4B-9583-64CE42829A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8241" y="2135256"/>
            <a:ext cx="7183120" cy="3117347"/>
          </a:xfrm>
        </p:spPr>
        <p:txBody>
          <a:bodyPr anchor="t" anchorCtr="0">
            <a:noAutofit/>
          </a:bodyPr>
          <a:lstStyle>
            <a:lvl1pPr algn="l">
              <a:lnSpc>
                <a:spcPts val="7680"/>
              </a:lnSpc>
              <a:defRPr sz="8000" b="1" i="0">
                <a:solidFill>
                  <a:schemeClr val="bg1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9DC8C55-00DE-3444-9AAE-4AC139F923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6761" y="1093175"/>
            <a:ext cx="827065" cy="8270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3A23D96-335E-C14F-A0EC-4383D2F3CB2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8704" y="5697289"/>
            <a:ext cx="2348096" cy="50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025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E01FD0-0C72-6D43-9FC2-47F545084F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88386" y="4221134"/>
            <a:ext cx="3042782" cy="65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4525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DFFAC-B810-1F46-83E0-558F717AD6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EF1EF4-F612-494C-AB14-180BB1F6F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FFD7F-9340-0249-A195-74061BD5D6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2D988-580D-A54D-82F8-ADBFEC84C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NAME / SECTION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709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743070-3E62-8242-BAE6-49695F42ED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alphaModFix amt="74000"/>
          </a:blip>
          <a:stretch>
            <a:fillRect/>
          </a:stretch>
        </p:blipFill>
        <p:spPr>
          <a:xfrm>
            <a:off x="815995" y="49460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81533" y="2385151"/>
            <a:ext cx="2240924" cy="739397"/>
          </a:xfrm>
          <a:solidFill>
            <a:schemeClr val="bg1">
              <a:alpha val="92000"/>
            </a:schemeClr>
          </a:solidFill>
          <a:effectLst>
            <a:softEdge rad="127000"/>
          </a:effectLst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 sz="3600" b="1" i="0">
                <a:solidFill>
                  <a:srgbClr val="E67103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988676" y="1554452"/>
            <a:ext cx="5735962" cy="4790940"/>
          </a:xfrm>
        </p:spPr>
        <p:txBody>
          <a:bodyPr tIns="0">
            <a:noAutofit/>
          </a:bodyPr>
          <a:lstStyle>
            <a:lvl1pPr marL="457200" indent="-457200">
              <a:lnSpc>
                <a:spcPct val="90000"/>
              </a:lnSpc>
              <a:spcAft>
                <a:spcPts val="1500"/>
              </a:spcAft>
              <a:buClr>
                <a:srgbClr val="E67103"/>
              </a:buClr>
              <a:buSzPct val="102000"/>
              <a:buFont typeface="+mj-lt"/>
              <a:buAutoNum type="arabicPeriod"/>
              <a:tabLst/>
              <a:defRPr sz="2200" b="0" i="0" baseline="0">
                <a:solidFill>
                  <a:srgbClr val="232D4B">
                    <a:alpha val="96000"/>
                  </a:srgbClr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sz="2400"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8244" y="5679584"/>
            <a:ext cx="3094054" cy="66580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1558E2C-F82E-BF46-B179-CCCE911D848F}"/>
              </a:ext>
            </a:extLst>
          </p:cNvPr>
          <p:cNvCxnSpPr>
            <a:cxnSpLocks/>
          </p:cNvCxnSpPr>
          <p:nvPr userDrawn="1"/>
        </p:nvCxnSpPr>
        <p:spPr>
          <a:xfrm>
            <a:off x="5988676" y="1262130"/>
            <a:ext cx="6323527" cy="0"/>
          </a:xfrm>
          <a:prstGeom prst="line">
            <a:avLst/>
          </a:prstGeom>
          <a:ln w="60325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6484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950" y="6264910"/>
            <a:ext cx="799249" cy="365125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8E0037-703E-5D48-AAB5-4BF57D280652}"/>
              </a:ext>
            </a:extLst>
          </p:cNvPr>
          <p:cNvCxnSpPr/>
          <p:nvPr userDrawn="1"/>
        </p:nvCxnSpPr>
        <p:spPr>
          <a:xfrm>
            <a:off x="0" y="4784107"/>
            <a:ext cx="3987800" cy="0"/>
          </a:xfrm>
          <a:prstGeom prst="line">
            <a:avLst/>
          </a:prstGeom>
          <a:ln w="7620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153743" y="4520323"/>
            <a:ext cx="6934208" cy="1128637"/>
          </a:xfrm>
        </p:spPr>
        <p:txBody>
          <a:bodyPr>
            <a:noAutofit/>
          </a:bodyPr>
          <a:lstStyle>
            <a:lvl1pPr marL="0" indent="0">
              <a:lnSpc>
                <a:spcPts val="3380"/>
              </a:lnSpc>
              <a:buNone/>
              <a:defRPr sz="32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5780" y="1709738"/>
            <a:ext cx="7446219" cy="2852737"/>
          </a:xfrm>
        </p:spPr>
        <p:txBody>
          <a:bodyPr anchor="b">
            <a:normAutofit/>
          </a:bodyPr>
          <a:lstStyle>
            <a:lvl1pPr>
              <a:lnSpc>
                <a:spcPts val="5880"/>
              </a:lnSpc>
              <a:defRPr sz="66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60411CB-B36E-3B44-99B7-01273D13D9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05806" y="2062331"/>
            <a:ext cx="697230" cy="69723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BA8232D-B49A-1F4D-B9DC-4F0CFD4D4E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27092" y="5443455"/>
            <a:ext cx="2460859" cy="140511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4D4301CB-3312-8748-BE0E-7779B6A485D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300441" y="5899053"/>
            <a:ext cx="1891559" cy="1422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29CAAF-6E3E-3245-BC15-401D40362C1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114777" y="627382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175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03280" y="6264910"/>
            <a:ext cx="883920" cy="365125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8E0037-703E-5D48-AAB5-4BF57D280652}"/>
              </a:ext>
            </a:extLst>
          </p:cNvPr>
          <p:cNvCxnSpPr/>
          <p:nvPr userDrawn="1"/>
        </p:nvCxnSpPr>
        <p:spPr>
          <a:xfrm>
            <a:off x="0" y="4794267"/>
            <a:ext cx="3987800" cy="0"/>
          </a:xfrm>
          <a:prstGeom prst="line">
            <a:avLst/>
          </a:prstGeom>
          <a:ln w="7620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153742" y="4520323"/>
            <a:ext cx="6016417" cy="1063643"/>
          </a:xfrm>
        </p:spPr>
        <p:txBody>
          <a:bodyPr>
            <a:noAutofit/>
          </a:bodyPr>
          <a:lstStyle>
            <a:lvl1pPr marL="0" indent="0">
              <a:lnSpc>
                <a:spcPts val="3380"/>
              </a:lnSpc>
              <a:buNone/>
              <a:defRPr sz="32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5780" y="1597978"/>
            <a:ext cx="7446219" cy="2852737"/>
          </a:xfrm>
        </p:spPr>
        <p:txBody>
          <a:bodyPr anchor="b">
            <a:normAutofit/>
          </a:bodyPr>
          <a:lstStyle>
            <a:lvl1pPr>
              <a:lnSpc>
                <a:spcPts val="6480"/>
              </a:lnSpc>
              <a:defRPr sz="72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4FDB30-2A5D-F54D-AEE8-FC338B96405B}"/>
              </a:ext>
            </a:extLst>
          </p:cNvPr>
          <p:cNvCxnSpPr/>
          <p:nvPr userDrawn="1"/>
        </p:nvCxnSpPr>
        <p:spPr>
          <a:xfrm>
            <a:off x="0" y="4794088"/>
            <a:ext cx="3987800" cy="0"/>
          </a:xfrm>
          <a:prstGeom prst="line">
            <a:avLst/>
          </a:prstGeom>
          <a:ln w="7620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44D48B3-4489-D24B-9AC1-7A930217EA0E}"/>
              </a:ext>
            </a:extLst>
          </p:cNvPr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B4A0CD5-50BE-1146-ABF3-EC3CBBEA8C8F}"/>
              </a:ext>
            </a:extLst>
          </p:cNvPr>
          <p:cNvCxnSpPr>
            <a:cxnSpLocks/>
          </p:cNvCxnSpPr>
          <p:nvPr userDrawn="1"/>
        </p:nvCxnSpPr>
        <p:spPr>
          <a:xfrm>
            <a:off x="838200" y="6419499"/>
            <a:ext cx="10662920" cy="0"/>
          </a:xfrm>
          <a:prstGeom prst="line">
            <a:avLst/>
          </a:prstGeom>
          <a:ln w="19050">
            <a:solidFill>
              <a:srgbClr val="3DC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961991CE-CE65-7241-8118-00F9E8DD5B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14777" y="627382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023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stitial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2578" y="2561216"/>
            <a:ext cx="9126862" cy="1911609"/>
          </a:xfrm>
        </p:spPr>
        <p:txBody>
          <a:bodyPr anchor="ctr" anchorCtr="0">
            <a:noAutofit/>
          </a:bodyPr>
          <a:lstStyle>
            <a:lvl1pPr algn="ctr">
              <a:lnSpc>
                <a:spcPts val="5880"/>
              </a:lnSpc>
              <a:defRPr sz="44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2E9F0DCA-2B14-B245-9469-0900B26007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32578" y="1120134"/>
            <a:ext cx="203998" cy="203998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DAA45824-D163-4648-995E-891B301E3076}"/>
              </a:ext>
            </a:extLst>
          </p:cNvPr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C3124CF8-223B-F241-A4BF-61410F15BA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53125" y="5325862"/>
            <a:ext cx="740875" cy="1094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7BD42E8-A36E-D542-848E-F423586B341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97498" y="5015833"/>
            <a:ext cx="1074157" cy="11027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F73C7FB2-0739-AE40-AA32-270A08364E1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894978" y="2231693"/>
            <a:ext cx="2201839" cy="130098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AA7F135-09C1-924E-8102-05959EAD462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94456" y="765490"/>
            <a:ext cx="212090" cy="21209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E0BBDE79-62E5-8F4E-BDB6-CA47AB81962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740909" y="2019783"/>
            <a:ext cx="245110" cy="24511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B8C5FD01-6E4E-6240-9319-67092BBF095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663214" y="1617580"/>
            <a:ext cx="194310" cy="19431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CCF8127-8423-F04E-B2A3-77A15596A881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0369404" y="-50605"/>
            <a:ext cx="242458" cy="242458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A594D9E9-8A0C-EA47-8617-664FB228F9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1235189" y="3639121"/>
            <a:ext cx="194310" cy="19431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FC3B13C8-E4DF-0C4B-9AF5-5FED34D67B66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7650232" y="5927166"/>
            <a:ext cx="207134" cy="205103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8FF2A157-339B-D648-93A9-C3769F7EF75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4871101" y="5250409"/>
            <a:ext cx="135890" cy="204695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0D1C9664-B924-174D-B1AE-1605978D834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222042" y="6644409"/>
            <a:ext cx="204470" cy="2044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A426B41-6FD2-F945-8703-C5B3E948A9BE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141672" y="582557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49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stitial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2578" y="2552251"/>
            <a:ext cx="9126862" cy="1911609"/>
          </a:xfrm>
        </p:spPr>
        <p:txBody>
          <a:bodyPr anchor="ctr" anchorCtr="0">
            <a:noAutofit/>
          </a:bodyPr>
          <a:lstStyle>
            <a:lvl1pPr algn="ctr">
              <a:lnSpc>
                <a:spcPts val="5880"/>
              </a:lnSpc>
              <a:defRPr sz="44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AA45824-D163-4648-995E-891B301E3076}"/>
              </a:ext>
            </a:extLst>
          </p:cNvPr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C3124CF8-223B-F241-A4BF-61410F15BA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3125" y="5316897"/>
            <a:ext cx="740875" cy="1094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7BD42E8-A36E-D542-848E-F423586B34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7498" y="5006868"/>
            <a:ext cx="1074157" cy="11027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F73C7FB2-0739-AE40-AA32-270A08364E1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894978" y="2222728"/>
            <a:ext cx="2201839" cy="1300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EBDA18-C436-594F-B85B-99F05DA6938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141672" y="582557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53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zed Point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F7863DA6-3EA8-CE43-9B7E-26C052CA47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7036" y="1971040"/>
            <a:ext cx="3182564" cy="3155822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B9478BE-D55B-0349-87B4-FD7868398E97}"/>
              </a:ext>
            </a:extLst>
          </p:cNvPr>
          <p:cNvCxnSpPr/>
          <p:nvPr userDrawn="1"/>
        </p:nvCxnSpPr>
        <p:spPr>
          <a:xfrm>
            <a:off x="7437120" y="4838700"/>
            <a:ext cx="4754880" cy="1329"/>
          </a:xfrm>
          <a:prstGeom prst="line">
            <a:avLst/>
          </a:prstGeom>
          <a:ln w="5715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8945" y="3233418"/>
            <a:ext cx="6789455" cy="1401275"/>
          </a:xfrm>
        </p:spPr>
        <p:txBody>
          <a:bodyPr anchor="t" anchorCtr="0">
            <a:noAutofit/>
          </a:bodyPr>
          <a:lstStyle>
            <a:lvl1pPr algn="l">
              <a:lnSpc>
                <a:spcPts val="4080"/>
              </a:lnSpc>
              <a:defRPr sz="38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2A0EB1C-F231-694E-BF20-895DDE9E672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76966" y="3246236"/>
            <a:ext cx="543444" cy="543444"/>
          </a:xfrm>
          <a:prstGeom prst="rect">
            <a:avLst/>
          </a:prstGeom>
        </p:spPr>
      </p:pic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74274F1-9856-F646-B447-60E27ACFCD6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849577" y="5078365"/>
            <a:ext cx="3947471" cy="1063643"/>
          </a:xfrm>
        </p:spPr>
        <p:txBody>
          <a:bodyPr>
            <a:noAutofit/>
          </a:bodyPr>
          <a:lstStyle>
            <a:lvl1pPr marL="0" indent="0">
              <a:lnSpc>
                <a:spcPts val="2480"/>
              </a:lnSpc>
              <a:buNone/>
              <a:defRPr sz="24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C8BA324-A1BC-1E44-B1C8-A39580BD1E1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667546" y="1040969"/>
            <a:ext cx="214630" cy="21463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9D16511-7120-9D47-A702-DB4DC1CAF22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223435" y="2047330"/>
            <a:ext cx="227330" cy="22733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6ECA700-777A-634A-87BD-49386773FD0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287458" y="1758271"/>
            <a:ext cx="1883982" cy="121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4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zed Point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A4BA3C83-4DA4-2449-8AA7-10BA801734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8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50487" y="-171485"/>
            <a:ext cx="7178040" cy="717804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BD1971-A939-E649-A116-7C660224EDFB}"/>
              </a:ext>
            </a:extLst>
          </p:cNvPr>
          <p:cNvCxnSpPr/>
          <p:nvPr userDrawn="1"/>
        </p:nvCxnSpPr>
        <p:spPr>
          <a:xfrm>
            <a:off x="9214130" y="4923271"/>
            <a:ext cx="2977870" cy="2433"/>
          </a:xfrm>
          <a:prstGeom prst="line">
            <a:avLst/>
          </a:prstGeom>
          <a:ln w="5715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6480" y="2608510"/>
            <a:ext cx="10046129" cy="1597730"/>
          </a:xfrm>
        </p:spPr>
        <p:txBody>
          <a:bodyPr anchor="ctr" anchorCtr="0">
            <a:noAutofit/>
          </a:bodyPr>
          <a:lstStyle>
            <a:lvl1pPr algn="ctr">
              <a:lnSpc>
                <a:spcPts val="5880"/>
              </a:lnSpc>
              <a:defRPr sz="46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74274F1-9856-F646-B447-60E27ACFCD6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422862" y="5070273"/>
            <a:ext cx="2332258" cy="945381"/>
          </a:xfrm>
        </p:spPr>
        <p:txBody>
          <a:bodyPr>
            <a:noAutofit/>
          </a:bodyPr>
          <a:lstStyle>
            <a:lvl1pPr marL="0" indent="0">
              <a:lnSpc>
                <a:spcPts val="2180"/>
              </a:lnSpc>
              <a:buNone/>
              <a:defRPr sz="18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869E9B-DA39-9142-B6FB-EAD5685605A0}"/>
              </a:ext>
            </a:extLst>
          </p:cNvPr>
          <p:cNvSpPr/>
          <p:nvPr userDrawn="1"/>
        </p:nvSpPr>
        <p:spPr>
          <a:xfrm>
            <a:off x="3344080" y="6685279"/>
            <a:ext cx="5510840" cy="172720"/>
          </a:xfrm>
          <a:prstGeom prst="rect">
            <a:avLst/>
          </a:prstGeom>
          <a:gradFill>
            <a:gsLst>
              <a:gs pos="4000">
                <a:srgbClr val="EC446D">
                  <a:alpha val="88000"/>
                </a:srgbClr>
              </a:gs>
              <a:gs pos="96000">
                <a:srgbClr val="E67103">
                  <a:alpha val="69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57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038797"/>
            <a:ext cx="10515600" cy="65189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90688"/>
            <a:ext cx="10515600" cy="4445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800" y="631571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9D7310-275D-0441-BA29-11564B1631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3203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00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94" r:id="rId3"/>
    <p:sldLayoutId id="2147483664" r:id="rId4"/>
    <p:sldLayoutId id="2147483666" r:id="rId5"/>
    <p:sldLayoutId id="2147483668" r:id="rId6"/>
    <p:sldLayoutId id="2147483690" r:id="rId7"/>
    <p:sldLayoutId id="2147483671" r:id="rId8"/>
    <p:sldLayoutId id="2147483670" r:id="rId9"/>
    <p:sldLayoutId id="2147483689" r:id="rId10"/>
    <p:sldLayoutId id="2147483688" r:id="rId11"/>
    <p:sldLayoutId id="2147483693" r:id="rId12"/>
    <p:sldLayoutId id="2147483650" r:id="rId13"/>
    <p:sldLayoutId id="2147483673" r:id="rId14"/>
    <p:sldLayoutId id="2147483691" r:id="rId15"/>
    <p:sldLayoutId id="2147483692" r:id="rId16"/>
    <p:sldLayoutId id="2147483676" r:id="rId17"/>
    <p:sldLayoutId id="2147483675" r:id="rId18"/>
    <p:sldLayoutId id="2147483677" r:id="rId19"/>
    <p:sldLayoutId id="2147483655" r:id="rId20"/>
    <p:sldLayoutId id="2147483695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Franklin Gothic Demi" panose="020B0603020102020204" pitchFamily="34" charset="0"/>
          <a:ea typeface="+mj-ea"/>
          <a:cs typeface="+mj-cs"/>
        </a:defRPr>
      </a:lvl1pPr>
    </p:titleStyle>
    <p:bodyStyle>
      <a:lvl1pPr marL="914400" indent="0" algn="l" defTabSz="914400" rtl="0" eaLnBrk="1" latinLnBrk="0" hangingPunct="1">
        <a:lnSpc>
          <a:spcPct val="135000"/>
        </a:lnSpc>
        <a:spcBef>
          <a:spcPts val="0"/>
        </a:spcBef>
        <a:spcAft>
          <a:spcPts val="600"/>
        </a:spcAft>
        <a:buFont typeface="Arial"/>
        <a:buNone/>
        <a:defRPr sz="2400" b="1" i="0" kern="1200">
          <a:solidFill>
            <a:srgbClr val="E67103"/>
          </a:solidFill>
          <a:latin typeface="Franklin Gothic Demi" panose="020B0603020102020204" pitchFamily="34" charset="0"/>
          <a:ea typeface="+mn-ea"/>
          <a:cs typeface="+mn-cs"/>
        </a:defRPr>
      </a:lvl1pPr>
      <a:lvl2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3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2pPr>
      <a:lvl3pPr marL="1508760" indent="-2286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3pPr>
      <a:lvl4pPr marL="1874520" indent="-228600" algn="l" defTabSz="914400" rtl="0" eaLnBrk="1" latinLnBrk="0" hangingPunct="1">
        <a:lnSpc>
          <a:spcPct val="100000"/>
        </a:lnSpc>
        <a:spcBef>
          <a:spcPts val="100"/>
        </a:spcBef>
        <a:spcAft>
          <a:spcPts val="3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4pPr>
      <a:lvl5pPr marL="2148840" indent="-228600" algn="l" defTabSz="914400" rtl="0" eaLnBrk="1" latinLnBrk="0" hangingPunct="1">
        <a:lnSpc>
          <a:spcPct val="100000"/>
        </a:lnSpc>
        <a:spcBef>
          <a:spcPts val="100"/>
        </a:spcBef>
        <a:spcAft>
          <a:spcPts val="2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5963269/how-to-make-a-great-r-reproducible-examp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nvie.com/posts/a-successful-git-branching-model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3F80B-1D50-8146-87FF-0786E261BD97}" type="slidenum">
              <a:rPr lang="en-US" smtClean="0">
                <a:solidFill>
                  <a:schemeClr val="bg1"/>
                </a:solidFill>
              </a:rPr>
              <a:pPr/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770787-8BE7-894D-8861-CEDF2DF5DD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2135257"/>
            <a:ext cx="9130581" cy="867516"/>
          </a:xfrm>
        </p:spPr>
        <p:txBody>
          <a:bodyPr/>
          <a:lstStyle/>
          <a:p>
            <a:r>
              <a:rPr lang="en-US" dirty="0"/>
              <a:t>Customer Analytics</a:t>
            </a:r>
            <a:br>
              <a:rPr lang="en-US" dirty="0"/>
            </a:br>
            <a:r>
              <a:rPr lang="en-US" sz="7200" dirty="0"/>
              <a:t> </a:t>
            </a:r>
            <a:br>
              <a:rPr lang="en-US" dirty="0"/>
            </a:br>
            <a:r>
              <a:rPr lang="en-US" sz="6600" dirty="0"/>
              <a:t> 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C770787-8BE7-894D-8861-CEDF2DF5DDF1}"/>
              </a:ext>
            </a:extLst>
          </p:cNvPr>
          <p:cNvSpPr txBox="1">
            <a:spLocks/>
          </p:cNvSpPr>
          <p:nvPr/>
        </p:nvSpPr>
        <p:spPr>
          <a:xfrm>
            <a:off x="1270000" y="3155173"/>
            <a:ext cx="8409259" cy="86751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7680"/>
              </a:lnSpc>
              <a:spcBef>
                <a:spcPct val="0"/>
              </a:spcBef>
              <a:buNone/>
              <a:defRPr sz="8000" b="1" i="0" kern="1200">
                <a:solidFill>
                  <a:schemeClr val="bg1"/>
                </a:solidFill>
                <a:latin typeface="Franklin Gothic Demi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sz="6000" dirty="0"/>
              <a:t>Git and GitHub</a:t>
            </a:r>
            <a:br>
              <a:rPr lang="en-US" dirty="0"/>
            </a:br>
            <a:r>
              <a:rPr lang="en-US" sz="7200" dirty="0"/>
              <a:t> </a:t>
            </a:r>
            <a:br>
              <a:rPr lang="en-US" dirty="0"/>
            </a:br>
            <a:r>
              <a:rPr lang="en-US" sz="6600" dirty="0"/>
              <a:t> 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770787-8BE7-894D-8861-CEDF2DF5DDF1}"/>
              </a:ext>
            </a:extLst>
          </p:cNvPr>
          <p:cNvSpPr txBox="1">
            <a:spLocks/>
          </p:cNvSpPr>
          <p:nvPr/>
        </p:nvSpPr>
        <p:spPr>
          <a:xfrm>
            <a:off x="1370289" y="4275740"/>
            <a:ext cx="7223761" cy="86751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7680"/>
              </a:lnSpc>
              <a:spcBef>
                <a:spcPct val="0"/>
              </a:spcBef>
              <a:buNone/>
              <a:defRPr sz="8000" b="1" i="0" kern="1200">
                <a:solidFill>
                  <a:schemeClr val="bg1"/>
                </a:solidFill>
                <a:latin typeface="Franklin Gothic Demi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sz="5400" dirty="0"/>
              <a:t>March 19, 2019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09460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337E594-705A-D642-BEDE-AF56863CD042}"/>
              </a:ext>
            </a:extLst>
          </p:cNvPr>
          <p:cNvSpPr txBox="1">
            <a:spLocks/>
          </p:cNvSpPr>
          <p:nvPr/>
        </p:nvSpPr>
        <p:spPr>
          <a:xfrm>
            <a:off x="-1" y="6424977"/>
            <a:ext cx="12192001" cy="293186"/>
          </a:xfrm>
          <a:prstGeom prst="rect">
            <a:avLst/>
          </a:prstGeom>
        </p:spPr>
        <p:txBody>
          <a:bodyPr vert="horz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000" kern="1200" baseline="0">
                <a:solidFill>
                  <a:schemeClr val="bg1"/>
                </a:solidFill>
                <a:latin typeface="ITC Franklin Gothic Std Book Condensed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b="1" dirty="0">
                <a:solidFill>
                  <a:srgbClr val="232D4B"/>
                </a:solidFill>
              </a:rPr>
              <a:t>Source: </a:t>
            </a:r>
            <a:r>
              <a:rPr lang="en-US" sz="700" dirty="0">
                <a:solidFill>
                  <a:srgbClr val="232D4B"/>
                </a:solidFill>
              </a:rPr>
              <a:t>This slide is a derivative of “What They Forgot to Teach You About R,” by Jenny Bryan, used under a Creative Commons Attribution-</a:t>
            </a:r>
            <a:r>
              <a:rPr lang="en-US" sz="700" dirty="0" err="1">
                <a:solidFill>
                  <a:srgbClr val="232D4B"/>
                </a:solidFill>
              </a:rPr>
              <a:t>ShareAlike</a:t>
            </a:r>
            <a:r>
              <a:rPr lang="en-US" sz="700" dirty="0">
                <a:solidFill>
                  <a:srgbClr val="232D4B"/>
                </a:solidFill>
              </a:rPr>
              <a:t> 4.0 International License: http://</a:t>
            </a:r>
            <a:r>
              <a:rPr lang="en-US" sz="700" dirty="0" err="1">
                <a:solidFill>
                  <a:srgbClr val="232D4B"/>
                </a:solidFill>
              </a:rPr>
              <a:t>creativecommons.org</a:t>
            </a:r>
            <a:r>
              <a:rPr lang="en-US" sz="700" dirty="0">
                <a:solidFill>
                  <a:srgbClr val="232D4B"/>
                </a:solidFill>
              </a:rPr>
              <a:t>/licenses/by-</a:t>
            </a:r>
            <a:r>
              <a:rPr lang="en-US" sz="700" dirty="0" err="1">
                <a:solidFill>
                  <a:srgbClr val="232D4B"/>
                </a:solidFill>
              </a:rPr>
              <a:t>sa</a:t>
            </a:r>
            <a:r>
              <a:rPr lang="en-US" sz="700" dirty="0">
                <a:solidFill>
                  <a:srgbClr val="232D4B"/>
                </a:solidFill>
              </a:rPr>
              <a:t>/4.0/.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6077C3-6095-2149-97FB-FC7513E93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79" y="118316"/>
            <a:ext cx="8366453" cy="6306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30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337E594-705A-D642-BEDE-AF56863CD042}"/>
              </a:ext>
            </a:extLst>
          </p:cNvPr>
          <p:cNvSpPr txBox="1">
            <a:spLocks/>
          </p:cNvSpPr>
          <p:nvPr/>
        </p:nvSpPr>
        <p:spPr>
          <a:xfrm>
            <a:off x="-1" y="6424977"/>
            <a:ext cx="12192001" cy="293186"/>
          </a:xfrm>
          <a:prstGeom prst="rect">
            <a:avLst/>
          </a:prstGeom>
        </p:spPr>
        <p:txBody>
          <a:bodyPr vert="horz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000" kern="1200" baseline="0">
                <a:solidFill>
                  <a:schemeClr val="bg1"/>
                </a:solidFill>
                <a:latin typeface="ITC Franklin Gothic Std Book Condensed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b="1" dirty="0">
                <a:solidFill>
                  <a:srgbClr val="232D4B"/>
                </a:solidFill>
              </a:rPr>
              <a:t>Source: </a:t>
            </a:r>
            <a:r>
              <a:rPr lang="en-US" sz="700" dirty="0">
                <a:solidFill>
                  <a:srgbClr val="232D4B"/>
                </a:solidFill>
              </a:rPr>
              <a:t>This slide is a derivative of “What They Forgot to Teach You About R,” by Jenny Bryan, used under a Creative Commons Attribution-</a:t>
            </a:r>
            <a:r>
              <a:rPr lang="en-US" sz="700" dirty="0" err="1">
                <a:solidFill>
                  <a:srgbClr val="232D4B"/>
                </a:solidFill>
              </a:rPr>
              <a:t>ShareAlike</a:t>
            </a:r>
            <a:r>
              <a:rPr lang="en-US" sz="700" dirty="0">
                <a:solidFill>
                  <a:srgbClr val="232D4B"/>
                </a:solidFill>
              </a:rPr>
              <a:t> 4.0 International License: http://</a:t>
            </a:r>
            <a:r>
              <a:rPr lang="en-US" sz="700" dirty="0" err="1">
                <a:solidFill>
                  <a:srgbClr val="232D4B"/>
                </a:solidFill>
              </a:rPr>
              <a:t>creativecommons.org</a:t>
            </a:r>
            <a:r>
              <a:rPr lang="en-US" sz="700" dirty="0">
                <a:solidFill>
                  <a:srgbClr val="232D4B"/>
                </a:solidFill>
              </a:rPr>
              <a:t>/licenses/by-</a:t>
            </a:r>
            <a:r>
              <a:rPr lang="en-US" sz="700" dirty="0" err="1">
                <a:solidFill>
                  <a:srgbClr val="232D4B"/>
                </a:solidFill>
              </a:rPr>
              <a:t>sa</a:t>
            </a:r>
            <a:r>
              <a:rPr lang="en-US" sz="700" dirty="0">
                <a:solidFill>
                  <a:srgbClr val="232D4B"/>
                </a:solidFill>
              </a:rPr>
              <a:t>/4.0/.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9E93CA-AA79-F84E-8B99-F902BE5C9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49" y="118316"/>
            <a:ext cx="91059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383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337E594-705A-D642-BEDE-AF56863CD042}"/>
              </a:ext>
            </a:extLst>
          </p:cNvPr>
          <p:cNvSpPr txBox="1">
            <a:spLocks/>
          </p:cNvSpPr>
          <p:nvPr/>
        </p:nvSpPr>
        <p:spPr>
          <a:xfrm>
            <a:off x="-1" y="6424977"/>
            <a:ext cx="12192001" cy="293186"/>
          </a:xfrm>
          <a:prstGeom prst="rect">
            <a:avLst/>
          </a:prstGeom>
        </p:spPr>
        <p:txBody>
          <a:bodyPr vert="horz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000" kern="1200" baseline="0">
                <a:solidFill>
                  <a:schemeClr val="bg1"/>
                </a:solidFill>
                <a:latin typeface="ITC Franklin Gothic Std Book Condensed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b="1" dirty="0">
                <a:solidFill>
                  <a:srgbClr val="232D4B"/>
                </a:solidFill>
              </a:rPr>
              <a:t>Source: </a:t>
            </a:r>
            <a:r>
              <a:rPr lang="en-US" sz="700" dirty="0">
                <a:solidFill>
                  <a:srgbClr val="232D4B"/>
                </a:solidFill>
              </a:rPr>
              <a:t>This slide is a derivative of “What They Forgot to Teach You About R,” by Jenny Bryan, used under a Creative Commons Attribution-</a:t>
            </a:r>
            <a:r>
              <a:rPr lang="en-US" sz="700" dirty="0" err="1">
                <a:solidFill>
                  <a:srgbClr val="232D4B"/>
                </a:solidFill>
              </a:rPr>
              <a:t>ShareAlike</a:t>
            </a:r>
            <a:r>
              <a:rPr lang="en-US" sz="700" dirty="0">
                <a:solidFill>
                  <a:srgbClr val="232D4B"/>
                </a:solidFill>
              </a:rPr>
              <a:t> 4.0 International License: http://</a:t>
            </a:r>
            <a:r>
              <a:rPr lang="en-US" sz="700" dirty="0" err="1">
                <a:solidFill>
                  <a:srgbClr val="232D4B"/>
                </a:solidFill>
              </a:rPr>
              <a:t>creativecommons.org</a:t>
            </a:r>
            <a:r>
              <a:rPr lang="en-US" sz="700" dirty="0">
                <a:solidFill>
                  <a:srgbClr val="232D4B"/>
                </a:solidFill>
              </a:rPr>
              <a:t>/licenses/by-</a:t>
            </a:r>
            <a:r>
              <a:rPr lang="en-US" sz="700" dirty="0" err="1">
                <a:solidFill>
                  <a:srgbClr val="232D4B"/>
                </a:solidFill>
              </a:rPr>
              <a:t>sa</a:t>
            </a:r>
            <a:r>
              <a:rPr lang="en-US" sz="700" dirty="0">
                <a:solidFill>
                  <a:srgbClr val="232D4B"/>
                </a:solidFill>
              </a:rPr>
              <a:t>/4.0/.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57B558-D0CE-EA43-B12A-E599221C3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600" y="762000"/>
            <a:ext cx="61468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549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337E594-705A-D642-BEDE-AF56863CD042}"/>
              </a:ext>
            </a:extLst>
          </p:cNvPr>
          <p:cNvSpPr txBox="1">
            <a:spLocks/>
          </p:cNvSpPr>
          <p:nvPr/>
        </p:nvSpPr>
        <p:spPr>
          <a:xfrm>
            <a:off x="-1" y="6424977"/>
            <a:ext cx="12192001" cy="293186"/>
          </a:xfrm>
          <a:prstGeom prst="rect">
            <a:avLst/>
          </a:prstGeom>
        </p:spPr>
        <p:txBody>
          <a:bodyPr vert="horz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000" kern="1200" baseline="0">
                <a:solidFill>
                  <a:schemeClr val="bg1"/>
                </a:solidFill>
                <a:latin typeface="ITC Franklin Gothic Std Book Condensed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b="1" dirty="0">
                <a:solidFill>
                  <a:srgbClr val="232D4B"/>
                </a:solidFill>
              </a:rPr>
              <a:t>Source: </a:t>
            </a:r>
            <a:r>
              <a:rPr lang="en-US" sz="700" dirty="0">
                <a:solidFill>
                  <a:srgbClr val="232D4B"/>
                </a:solidFill>
              </a:rPr>
              <a:t>This slide is a derivative of “What They Forgot to Teach You About R,” by Jenny Bryan, used under a Creative Commons Attribution-</a:t>
            </a:r>
            <a:r>
              <a:rPr lang="en-US" sz="700" dirty="0" err="1">
                <a:solidFill>
                  <a:srgbClr val="232D4B"/>
                </a:solidFill>
              </a:rPr>
              <a:t>ShareAlike</a:t>
            </a:r>
            <a:r>
              <a:rPr lang="en-US" sz="700" dirty="0">
                <a:solidFill>
                  <a:srgbClr val="232D4B"/>
                </a:solidFill>
              </a:rPr>
              <a:t> 4.0 International License: http://</a:t>
            </a:r>
            <a:r>
              <a:rPr lang="en-US" sz="700" dirty="0" err="1">
                <a:solidFill>
                  <a:srgbClr val="232D4B"/>
                </a:solidFill>
              </a:rPr>
              <a:t>creativecommons.org</a:t>
            </a:r>
            <a:r>
              <a:rPr lang="en-US" sz="700" dirty="0">
                <a:solidFill>
                  <a:srgbClr val="232D4B"/>
                </a:solidFill>
              </a:rPr>
              <a:t>/licenses/by-</a:t>
            </a:r>
            <a:r>
              <a:rPr lang="en-US" sz="700" dirty="0" err="1">
                <a:solidFill>
                  <a:srgbClr val="232D4B"/>
                </a:solidFill>
              </a:rPr>
              <a:t>sa</a:t>
            </a:r>
            <a:r>
              <a:rPr lang="en-US" sz="700" dirty="0">
                <a:solidFill>
                  <a:srgbClr val="232D4B"/>
                </a:solidFill>
              </a:rPr>
              <a:t>/4.0/.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612A49-B729-914E-9BD5-DE75870F1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750" y="762000"/>
            <a:ext cx="80645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246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337E594-705A-D642-BEDE-AF56863CD042}"/>
              </a:ext>
            </a:extLst>
          </p:cNvPr>
          <p:cNvSpPr txBox="1">
            <a:spLocks/>
          </p:cNvSpPr>
          <p:nvPr/>
        </p:nvSpPr>
        <p:spPr>
          <a:xfrm>
            <a:off x="-1" y="6424977"/>
            <a:ext cx="12192001" cy="293186"/>
          </a:xfrm>
          <a:prstGeom prst="rect">
            <a:avLst/>
          </a:prstGeom>
        </p:spPr>
        <p:txBody>
          <a:bodyPr vert="horz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000" kern="1200" baseline="0">
                <a:solidFill>
                  <a:schemeClr val="bg1"/>
                </a:solidFill>
                <a:latin typeface="ITC Franklin Gothic Std Book Condensed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b="1" dirty="0">
                <a:solidFill>
                  <a:srgbClr val="232D4B"/>
                </a:solidFill>
              </a:rPr>
              <a:t>Source: </a:t>
            </a:r>
            <a:r>
              <a:rPr lang="en-US" sz="700" dirty="0">
                <a:solidFill>
                  <a:srgbClr val="232D4B"/>
                </a:solidFill>
              </a:rPr>
              <a:t>This slide is a derivative of “What They Forgot to Teach You About R,” by Jenny Bryan, used under a Creative Commons Attribution-</a:t>
            </a:r>
            <a:r>
              <a:rPr lang="en-US" sz="700" dirty="0" err="1">
                <a:solidFill>
                  <a:srgbClr val="232D4B"/>
                </a:solidFill>
              </a:rPr>
              <a:t>ShareAlike</a:t>
            </a:r>
            <a:r>
              <a:rPr lang="en-US" sz="700" dirty="0">
                <a:solidFill>
                  <a:srgbClr val="232D4B"/>
                </a:solidFill>
              </a:rPr>
              <a:t> 4.0 International License: http://</a:t>
            </a:r>
            <a:r>
              <a:rPr lang="en-US" sz="700" dirty="0" err="1">
                <a:solidFill>
                  <a:srgbClr val="232D4B"/>
                </a:solidFill>
              </a:rPr>
              <a:t>creativecommons.org</a:t>
            </a:r>
            <a:r>
              <a:rPr lang="en-US" sz="700" dirty="0">
                <a:solidFill>
                  <a:srgbClr val="232D4B"/>
                </a:solidFill>
              </a:rPr>
              <a:t>/licenses/by-</a:t>
            </a:r>
            <a:r>
              <a:rPr lang="en-US" sz="700" dirty="0" err="1">
                <a:solidFill>
                  <a:srgbClr val="232D4B"/>
                </a:solidFill>
              </a:rPr>
              <a:t>sa</a:t>
            </a:r>
            <a:r>
              <a:rPr lang="en-US" sz="700" dirty="0">
                <a:solidFill>
                  <a:srgbClr val="232D4B"/>
                </a:solidFill>
              </a:rPr>
              <a:t>/4.0/.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7C7EE4-520A-D140-8D83-BBDE6226F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24979" y="-225002"/>
            <a:ext cx="12841568" cy="72033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6521E9-6FC1-C44B-967B-2952472670D4}"/>
              </a:ext>
            </a:extLst>
          </p:cNvPr>
          <p:cNvSpPr/>
          <p:nvPr/>
        </p:nvSpPr>
        <p:spPr>
          <a:xfrm rot="16200000">
            <a:off x="8769363" y="3435363"/>
            <a:ext cx="662983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</a:t>
            </a:r>
            <a:r>
              <a:rPr lang="en-US" sz="800" dirty="0" err="1">
                <a:solidFill>
                  <a:schemeClr val="bg1"/>
                </a:solidFill>
              </a:rPr>
              <a:t>arstechnica.com</a:t>
            </a:r>
            <a:r>
              <a:rPr lang="en-US" sz="800" dirty="0">
                <a:solidFill>
                  <a:schemeClr val="bg1"/>
                </a:solidFill>
              </a:rPr>
              <a:t>/information-technology/2013/07/linus-torvalds-defends-his-right-to-shame-linux-kernel-developers/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9C931E-5D87-974C-94CF-6D3882250DD2}"/>
              </a:ext>
            </a:extLst>
          </p:cNvPr>
          <p:cNvSpPr txBox="1"/>
          <p:nvPr/>
        </p:nvSpPr>
        <p:spPr>
          <a:xfrm>
            <a:off x="9179738" y="58673"/>
            <a:ext cx="24656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ITC Franklin Gothic Std Demi Compressed"/>
              </a:rPr>
              <a:t>how</a:t>
            </a:r>
          </a:p>
          <a:p>
            <a:pPr algn="r"/>
            <a:br>
              <a:rPr lang="en-US" sz="5400" dirty="0">
                <a:solidFill>
                  <a:schemeClr val="bg1"/>
                </a:solidFill>
                <a:latin typeface="ITC Franklin Gothic Std Demi Compressed"/>
              </a:rPr>
            </a:br>
            <a:r>
              <a:rPr lang="en-US" sz="5400" dirty="0">
                <a:solidFill>
                  <a:schemeClr val="bg1"/>
                </a:solidFill>
                <a:latin typeface="ITC Franklin Gothic Std Demi Compressed"/>
              </a:rPr>
              <a:t>feels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77B2AC-46CA-4249-9672-EEB32BA0BA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4769" y="986453"/>
            <a:ext cx="1747585" cy="72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09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146509-BFA3-5141-8879-07BC1A94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3F80B-1D50-8146-87FF-0786E261BD9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A5927097-0247-4543-A06F-00F12B2C10E7}"/>
              </a:ext>
            </a:extLst>
          </p:cNvPr>
          <p:cNvSpPr txBox="1">
            <a:spLocks/>
          </p:cNvSpPr>
          <p:nvPr/>
        </p:nvSpPr>
        <p:spPr>
          <a:xfrm>
            <a:off x="90710" y="0"/>
            <a:ext cx="12101289" cy="1706961"/>
          </a:xfrm>
          <a:prstGeom prst="rect">
            <a:avLst/>
          </a:prstGeom>
        </p:spPr>
        <p:txBody>
          <a:bodyPr vert="horz" anchor="b"/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4400" b="0" i="0" kern="1200" baseline="0">
                <a:solidFill>
                  <a:schemeClr val="bg1"/>
                </a:solidFill>
                <a:latin typeface="Bodoni Std Poster Italic"/>
                <a:ea typeface="+mn-ea"/>
                <a:cs typeface="Bodoni Std Poster Italic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5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Franklin Gothic Book" panose="020B0503020102020204" pitchFamily="34" charset="0"/>
              </a:rPr>
              <a:t>agony : 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71AD6F-3A0F-3849-A275-DE373162A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810" y="3371470"/>
            <a:ext cx="3164304" cy="1321358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A593FE4-5D72-2048-A050-73309D30305A}"/>
              </a:ext>
            </a:extLst>
          </p:cNvPr>
          <p:cNvGrpSpPr/>
          <p:nvPr/>
        </p:nvGrpSpPr>
        <p:grpSpPr>
          <a:xfrm>
            <a:off x="7637274" y="2011802"/>
            <a:ext cx="1828800" cy="4040695"/>
            <a:chOff x="5969271" y="2090056"/>
            <a:chExt cx="1828800" cy="404069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0B9D212-DEDA-4F47-BD0E-22C8AC1D0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69271" y="2090056"/>
              <a:ext cx="1828800" cy="18288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CB12136-86AE-6840-ACBB-2358A3665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69271" y="4301951"/>
              <a:ext cx="18288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062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E98E-FE9C-8D44-9AC2-CFE3053C7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8510"/>
            <a:ext cx="12192000" cy="1597730"/>
          </a:xfrm>
        </p:spPr>
        <p:txBody>
          <a:bodyPr/>
          <a:lstStyle/>
          <a:p>
            <a:r>
              <a:rPr lang="en-US" b="0" dirty="0"/>
              <a:t>There is no magic pill, you need to use it frequently. Lean in, it's like learning a new language, the best strategy is immersion. It's hard at first, but using </a:t>
            </a:r>
            <a:r>
              <a:rPr lang="en-US" b="0" dirty="0" err="1"/>
              <a:t>RStudio</a:t>
            </a:r>
            <a:r>
              <a:rPr lang="en-US" b="0" dirty="0"/>
              <a:t> will make it better.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A505A-9323-8D4E-8FC8-538466435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99419" y="5070273"/>
            <a:ext cx="2992581" cy="945381"/>
          </a:xfrm>
        </p:spPr>
        <p:txBody>
          <a:bodyPr/>
          <a:lstStyle/>
          <a:p>
            <a:r>
              <a:rPr lang="en-US" b="0" dirty="0"/>
              <a:t>How can I become more comfortable in R and GitHub?</a:t>
            </a: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941297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A505A-9323-8D4E-8FC8-538466435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99419" y="5070273"/>
            <a:ext cx="2992581" cy="945381"/>
          </a:xfrm>
        </p:spPr>
        <p:txBody>
          <a:bodyPr/>
          <a:lstStyle/>
          <a:p>
            <a:r>
              <a:rPr lang="en-US" b="0" dirty="0"/>
              <a:t>How can I become more comfortable in R and GitHub?</a:t>
            </a:r>
          </a:p>
          <a:p>
            <a:endParaRPr lang="en-US" b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19789-599D-7249-9594-765649792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182" y="1331502"/>
            <a:ext cx="5849636" cy="419499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EBFC1DB-B8AF-AA4A-B163-64303CF34ACB}"/>
              </a:ext>
            </a:extLst>
          </p:cNvPr>
          <p:cNvSpPr/>
          <p:nvPr/>
        </p:nvSpPr>
        <p:spPr>
          <a:xfrm rot="16200000">
            <a:off x="11172650" y="5838650"/>
            <a:ext cx="186942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" dirty="0"/>
              <a:t>https://</a:t>
            </a:r>
            <a:r>
              <a:rPr lang="en-US" sz="500" dirty="0" err="1"/>
              <a:t>martinfowler.com</a:t>
            </a:r>
            <a:r>
              <a:rPr lang="en-US" sz="500" dirty="0"/>
              <a:t>/bliki/</a:t>
            </a:r>
            <a:r>
              <a:rPr lang="en-US" sz="500" dirty="0" err="1"/>
              <a:t>FrequencyReducesDifficulty.html</a:t>
            </a:r>
            <a:endParaRPr lang="en-US" sz="5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074D241-7437-0A4A-A33E-0B5011B26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31502"/>
          </a:xfrm>
        </p:spPr>
        <p:txBody>
          <a:bodyPr/>
          <a:lstStyle/>
          <a:p>
            <a:r>
              <a:rPr lang="en-US" b="0" dirty="0"/>
              <a:t>Frequency reduces difficulty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830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E98E-FE9C-8D44-9AC2-CFE3053C7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98653"/>
            <a:ext cx="12192000" cy="3407587"/>
          </a:xfrm>
        </p:spPr>
        <p:txBody>
          <a:bodyPr/>
          <a:lstStyle/>
          <a:p>
            <a:r>
              <a:rPr lang="en-US" sz="4000" b="0" dirty="0"/>
              <a:t>First, "Star" them if they help or inspire you. Second, if you notice a bug, make a </a:t>
            </a:r>
            <a:r>
              <a:rPr lang="en-US" sz="4000" b="0" dirty="0">
                <a:solidFill>
                  <a:srgbClr val="E6710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reproducible example of the bug</a:t>
            </a:r>
            <a:r>
              <a:rPr lang="en-US" sz="4000" b="0" dirty="0"/>
              <a:t> and open an "Issue." Third, if you know how to fix a bug/"Issue", "Fork" and make a "Pull Request." Do things in order, do not skip ahead and you will learn what all the quoted terms mean.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A505A-9323-8D4E-8FC8-538466435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99419" y="5070273"/>
            <a:ext cx="2992581" cy="945381"/>
          </a:xfrm>
        </p:spPr>
        <p:txBody>
          <a:bodyPr/>
          <a:lstStyle/>
          <a:p>
            <a:r>
              <a:rPr lang="en-US" b="0" dirty="0"/>
              <a:t>What is the protocol for interacting with people on GitHub you don’t know? Say you like their R scripts, etc., and want to use them?</a:t>
            </a: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925769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E98E-FE9C-8D44-9AC2-CFE3053C7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 b="0" dirty="0"/>
              <a:t>git reset --hard HEAD </a:t>
            </a:r>
            <a:br>
              <a:rPr lang="en-US" b="0" dirty="0"/>
            </a:br>
            <a:r>
              <a:rPr lang="en-US" b="0" dirty="0"/>
              <a:t># reset all files to the last commit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A505A-9323-8D4E-8FC8-538466435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99419" y="5070273"/>
            <a:ext cx="2992581" cy="945381"/>
          </a:xfrm>
        </p:spPr>
        <p:txBody>
          <a:bodyPr/>
          <a:lstStyle/>
          <a:p>
            <a:r>
              <a:rPr lang="en-US" b="0" dirty="0"/>
              <a:t>What are some useful git commands to know?</a:t>
            </a: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261602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87D993A-FB52-1846-BED2-C01D8B1C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EC7B37C-9211-A44A-8444-2B43F3CD7C7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988676" y="1554452"/>
            <a:ext cx="6203324" cy="4790940"/>
          </a:xfrm>
        </p:spPr>
        <p:txBody>
          <a:bodyPr/>
          <a:lstStyle/>
          <a:p>
            <a:r>
              <a:rPr lang="en-US" sz="4400" dirty="0"/>
              <a:t> Today’s objectives</a:t>
            </a:r>
          </a:p>
          <a:p>
            <a:r>
              <a:rPr lang="en-US" sz="4400" dirty="0"/>
              <a:t> Intro to Git and GitHub</a:t>
            </a:r>
          </a:p>
          <a:p>
            <a:r>
              <a:rPr lang="en-US" sz="4400" dirty="0"/>
              <a:t> Wiki Q&amp;A  </a:t>
            </a:r>
          </a:p>
          <a:p>
            <a:r>
              <a:rPr lang="en-US" sz="4400" dirty="0"/>
              <a:t> GitHub Tutorial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501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E98E-FE9C-8D44-9AC2-CFE3053C7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pPr algn="l"/>
            <a:r>
              <a:rPr lang="en-US" b="0" dirty="0"/>
              <a:t>git status</a:t>
            </a:r>
            <a:br>
              <a:rPr lang="en-US" b="0" dirty="0"/>
            </a:br>
            <a:br>
              <a:rPr lang="en-US" b="0" dirty="0"/>
            </a:br>
            <a:r>
              <a:rPr lang="en-US" b="0" dirty="0"/>
              <a:t>git add %&gt;% git commit %&gt;% git push </a:t>
            </a:r>
            <a:br>
              <a:rPr lang="en-US" b="0" dirty="0"/>
            </a:br>
            <a:r>
              <a:rPr lang="en-US" b="0" dirty="0"/>
              <a:t>#  you can't pipe IRL, but you get the idea</a:t>
            </a:r>
            <a:br>
              <a:rPr lang="en-US" b="0" dirty="0"/>
            </a:br>
            <a:br>
              <a:rPr lang="en-US" b="0" dirty="0"/>
            </a:br>
            <a:r>
              <a:rPr lang="en-US" b="0" dirty="0"/>
              <a:t>git pull</a:t>
            </a:r>
            <a:br>
              <a:rPr lang="en-US" b="0" dirty="0"/>
            </a:b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A505A-9323-8D4E-8FC8-538466435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99419" y="5070273"/>
            <a:ext cx="2992581" cy="945381"/>
          </a:xfrm>
        </p:spPr>
        <p:txBody>
          <a:bodyPr/>
          <a:lstStyle/>
          <a:p>
            <a:r>
              <a:rPr lang="en-US" b="0" dirty="0"/>
              <a:t>What are the most common tasks we will use GitHub for in our jobs?</a:t>
            </a:r>
          </a:p>
        </p:txBody>
      </p:sp>
    </p:spTree>
    <p:extLst>
      <p:ext uri="{BB962C8B-B14F-4D97-AF65-F5344CB8AC3E}">
        <p14:creationId xmlns:p14="http://schemas.microsoft.com/office/powerpoint/2010/main" val="6713560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E98E-FE9C-8D44-9AC2-CFE3053C7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98653"/>
            <a:ext cx="12192000" cy="3407587"/>
          </a:xfrm>
        </p:spPr>
        <p:txBody>
          <a:bodyPr/>
          <a:lstStyle/>
          <a:p>
            <a:r>
              <a:rPr lang="en-US" b="0" dirty="0"/>
              <a:t>Very, I would want my team to be proficient with basic git commands and understand the </a:t>
            </a:r>
            <a:r>
              <a:rPr lang="en-US" b="0" dirty="0">
                <a:solidFill>
                  <a:srgbClr val="E6710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 flow model</a:t>
            </a:r>
            <a:r>
              <a:rPr lang="en-US" b="0" dirty="0"/>
              <a:t>.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A505A-9323-8D4E-8FC8-538466435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99419" y="5070273"/>
            <a:ext cx="2992581" cy="945381"/>
          </a:xfrm>
        </p:spPr>
        <p:txBody>
          <a:bodyPr/>
          <a:lstStyle/>
          <a:p>
            <a:r>
              <a:rPr lang="en-US" b="0" dirty="0"/>
              <a:t>How important is the application of GitHub in the working settings for business analysts?</a:t>
            </a:r>
          </a:p>
        </p:txBody>
      </p:sp>
    </p:spTree>
    <p:extLst>
      <p:ext uri="{BB962C8B-B14F-4D97-AF65-F5344CB8AC3E}">
        <p14:creationId xmlns:p14="http://schemas.microsoft.com/office/powerpoint/2010/main" val="25119004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E9658-92EA-2B4B-84F6-E350252F7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4E08B-77CF-E542-B549-F938B3E08B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823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E98E-FE9C-8D44-9AC2-CFE3053C7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Installing the </a:t>
            </a:r>
            <a:r>
              <a:rPr lang="en-US" b="0" dirty="0" err="1"/>
              <a:t>juicelaundry</a:t>
            </a:r>
            <a:r>
              <a:rPr lang="en-US" b="0" dirty="0"/>
              <a:t> package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A505A-9323-8D4E-8FC8-538466435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99419" y="5070273"/>
            <a:ext cx="3214254" cy="945381"/>
          </a:xfrm>
        </p:spPr>
        <p:txBody>
          <a:bodyPr/>
          <a:lstStyle/>
          <a:p>
            <a:r>
              <a:rPr lang="en-US" dirty="0" err="1"/>
              <a:t>devtools</a:t>
            </a:r>
            <a:r>
              <a:rPr lang="en-US" dirty="0"/>
              <a:t>::</a:t>
            </a:r>
            <a:r>
              <a:rPr lang="en-US" dirty="0" err="1"/>
              <a:t>install_github</a:t>
            </a:r>
            <a:r>
              <a:rPr lang="en-US" dirty="0"/>
              <a:t>(</a:t>
            </a:r>
          </a:p>
          <a:p>
            <a:r>
              <a:rPr lang="en-US" dirty="0"/>
              <a:t>  “GCOM7140/</a:t>
            </a:r>
            <a:r>
              <a:rPr lang="en-US" dirty="0" err="1"/>
              <a:t>juicelaundry</a:t>
            </a:r>
            <a:r>
              <a:rPr lang="en-US" dirty="0"/>
              <a:t>”</a:t>
            </a:r>
          </a:p>
          <a:p>
            <a:r>
              <a:rPr lang="en-US" dirty="0"/>
              <a:t>  token = “”</a:t>
            </a:r>
          </a:p>
          <a:p>
            <a:r>
              <a:rPr lang="en-US" dirty="0"/>
              <a:t>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783B7E-E79D-8047-BCF5-6BD73B1B6713}"/>
              </a:ext>
            </a:extLst>
          </p:cNvPr>
          <p:cNvSpPr/>
          <p:nvPr/>
        </p:nvSpPr>
        <p:spPr>
          <a:xfrm rot="16200000">
            <a:off x="11485077" y="6143381"/>
            <a:ext cx="121379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nyti.ms</a:t>
            </a:r>
            <a:r>
              <a:rPr lang="en-US" sz="800" dirty="0"/>
              <a:t>/2C558Py</a:t>
            </a:r>
          </a:p>
        </p:txBody>
      </p:sp>
    </p:spTree>
    <p:extLst>
      <p:ext uri="{BB962C8B-B14F-4D97-AF65-F5344CB8AC3E}">
        <p14:creationId xmlns:p14="http://schemas.microsoft.com/office/powerpoint/2010/main" val="2047404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D1B51-3E38-3248-B765-B5F0938CB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Today’s objectives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F5EA6-8FE4-6144-86CC-AF287818151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34940" y="1456484"/>
            <a:ext cx="6389699" cy="4411145"/>
          </a:xfrm>
        </p:spPr>
        <p:txBody>
          <a:bodyPr/>
          <a:lstStyle/>
          <a:p>
            <a:r>
              <a:rPr lang="en-US" dirty="0"/>
              <a:t>To show you how you can use Git/GitHub in your life as an R-using data analyst.</a:t>
            </a:r>
          </a:p>
          <a:p>
            <a:r>
              <a:rPr lang="en-US" dirty="0"/>
              <a:t>To show you how you can submit your homework assignments for this class using Git/GitHub.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0AFE2EA9-3B9D-9E45-BC28-D8EA8012D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>
                <a:latin typeface="Franklin Gothic Demi" panose="020B0703020102020204" pitchFamily="34" charset="0"/>
              </a:rPr>
              <a:pPr/>
              <a:t>3</a:t>
            </a:fld>
            <a:endParaRPr lang="en-US" dirty="0">
              <a:latin typeface="Franklin Gothic Demi" panose="020B07030201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7E4DCD4-9682-F740-8073-CE1E5B4D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26347" y="6364693"/>
            <a:ext cx="5394793" cy="365125"/>
          </a:xfrm>
        </p:spPr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Git and </a:t>
            </a:r>
            <a:r>
              <a:rPr lang="en-US" dirty="0" err="1">
                <a:latin typeface="Franklin Gothic Demi" panose="020B0703020102020204" pitchFamily="34" charset="0"/>
              </a:rPr>
              <a:t>github</a:t>
            </a:r>
            <a:r>
              <a:rPr lang="en-US" dirty="0">
                <a:latin typeface="Franklin Gothic Demi" panose="020B0703020102020204" pitchFamily="34" charset="0"/>
              </a:rPr>
              <a:t> / today’s objectives</a:t>
            </a:r>
          </a:p>
        </p:txBody>
      </p:sp>
    </p:spTree>
    <p:extLst>
      <p:ext uri="{BB962C8B-B14F-4D97-AF65-F5344CB8AC3E}">
        <p14:creationId xmlns:p14="http://schemas.microsoft.com/office/powerpoint/2010/main" val="1595439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CA06D-8E12-764A-A38D-E6F05B9FE8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Collaboration is a vital part of modern data science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52CEE34-1231-9E41-8732-4DCE3BE0DA60}"/>
              </a:ext>
            </a:extLst>
          </p:cNvPr>
          <p:cNvGrpSpPr/>
          <p:nvPr/>
        </p:nvGrpSpPr>
        <p:grpSpPr>
          <a:xfrm>
            <a:off x="1334654" y="83130"/>
            <a:ext cx="9522692" cy="4761346"/>
            <a:chOff x="1334654" y="83130"/>
            <a:chExt cx="9522692" cy="476134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8ED16AD-814D-FE4F-9898-16162793C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34654" y="83130"/>
              <a:ext cx="9522692" cy="4761346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C01BE0-5B2D-7C4C-8A56-E6DBE8279722}"/>
                </a:ext>
              </a:extLst>
            </p:cNvPr>
            <p:cNvPicPr>
              <a:picLocks/>
            </p:cNvPicPr>
            <p:nvPr/>
          </p:nvPicPr>
          <p:blipFill rotWithShape="1">
            <a:blip r:embed="rId3"/>
            <a:srcRect l="35305" t="54996" b="37730"/>
            <a:stretch/>
          </p:blipFill>
          <p:spPr>
            <a:xfrm>
              <a:off x="7495309" y="4498112"/>
              <a:ext cx="3362037" cy="346364"/>
            </a:xfrm>
            <a:prstGeom prst="rect">
              <a:avLst/>
            </a:prstGeom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2D2AAF4E-91F1-534B-9DC7-7690F912AA7F}"/>
              </a:ext>
            </a:extLst>
          </p:cNvPr>
          <p:cNvSpPr/>
          <p:nvPr/>
        </p:nvSpPr>
        <p:spPr>
          <a:xfrm rot="16200000">
            <a:off x="11133215" y="5810757"/>
            <a:ext cx="1917513" cy="176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457200">
              <a:defRPr/>
            </a:pPr>
            <a:r>
              <a:rPr lang="en-US" sz="550" dirty="0">
                <a:solidFill>
                  <a:srgbClr val="232D4B"/>
                </a:solidFill>
                <a:latin typeface="Franklin Gothic Book" panose="020B0503020102020204" pitchFamily="34" charset="0"/>
              </a:rPr>
              <a:t>https://r4ds.had.co.nz/r-markdown.html#learning-more-3</a:t>
            </a:r>
          </a:p>
        </p:txBody>
      </p:sp>
    </p:spTree>
    <p:extLst>
      <p:ext uri="{BB962C8B-B14F-4D97-AF65-F5344CB8AC3E}">
        <p14:creationId xmlns:p14="http://schemas.microsoft.com/office/powerpoint/2010/main" val="3785724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E98E-FE9C-8D44-9AC2-CFE3053C7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8510"/>
            <a:ext cx="12192000" cy="1597730"/>
          </a:xfrm>
        </p:spPr>
        <p:txBody>
          <a:bodyPr/>
          <a:lstStyle/>
          <a:p>
            <a:r>
              <a:rPr lang="en-US" b="0" dirty="0"/>
              <a:t>It's like making your own checkpoints/saves in a video game.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A505A-9323-8D4E-8FC8-538466435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99419" y="5070273"/>
            <a:ext cx="3214254" cy="945381"/>
          </a:xfrm>
        </p:spPr>
        <p:txBody>
          <a:bodyPr/>
          <a:lstStyle/>
          <a:p>
            <a:r>
              <a:rPr lang="en-US" b="0" dirty="0"/>
              <a:t>How would you explain the purpose of GitHub to a 12 year old?</a:t>
            </a:r>
          </a:p>
        </p:txBody>
      </p:sp>
    </p:spTree>
    <p:extLst>
      <p:ext uri="{BB962C8B-B14F-4D97-AF65-F5344CB8AC3E}">
        <p14:creationId xmlns:p14="http://schemas.microsoft.com/office/powerpoint/2010/main" val="889449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E98E-FE9C-8D44-9AC2-CFE3053C7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8510"/>
            <a:ext cx="12192000" cy="1597730"/>
          </a:xfrm>
        </p:spPr>
        <p:txBody>
          <a:bodyPr/>
          <a:lstStyle/>
          <a:p>
            <a:r>
              <a:rPr lang="en-US" dirty="0"/>
              <a:t>Think of Git as a more sophisticated and specialized "Track Changes" tool that Microsoft Word has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A505A-9323-8D4E-8FC8-538466435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99419" y="5070273"/>
            <a:ext cx="3214254" cy="945381"/>
          </a:xfrm>
        </p:spPr>
        <p:txBody>
          <a:bodyPr/>
          <a:lstStyle/>
          <a:p>
            <a:r>
              <a:rPr lang="en-US" b="0" dirty="0"/>
              <a:t>How would you explain the purpose of GitHub to a 12 year old?</a:t>
            </a:r>
          </a:p>
        </p:txBody>
      </p:sp>
    </p:spTree>
    <p:extLst>
      <p:ext uri="{BB962C8B-B14F-4D97-AF65-F5344CB8AC3E}">
        <p14:creationId xmlns:p14="http://schemas.microsoft.com/office/powerpoint/2010/main" val="3803438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89FF7F6-DC7F-3E4E-9B81-A16AC38C4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31" y="419068"/>
            <a:ext cx="11804864" cy="420843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676FCCC-33B3-1F47-A222-61E26327C823}"/>
              </a:ext>
            </a:extLst>
          </p:cNvPr>
          <p:cNvSpPr/>
          <p:nvPr/>
        </p:nvSpPr>
        <p:spPr>
          <a:xfrm rot="16200000">
            <a:off x="10505297" y="2873167"/>
            <a:ext cx="2803730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" dirty="0">
                <a:solidFill>
                  <a:schemeClr val="bg1">
                    <a:lumMod val="50000"/>
                  </a:schemeClr>
                </a:solidFill>
                <a:latin typeface="ITC Franklin Gothic Std Demi Compressed"/>
              </a:rPr>
              <a:t>https://</a:t>
            </a:r>
            <a:r>
              <a:rPr lang="en-US" sz="600" dirty="0" err="1">
                <a:solidFill>
                  <a:schemeClr val="bg1">
                    <a:lumMod val="50000"/>
                  </a:schemeClr>
                </a:solidFill>
                <a:latin typeface="ITC Franklin Gothic Std Demi Compressed"/>
              </a:rPr>
              <a:t>commons.wikimedia.org</a:t>
            </a:r>
            <a:r>
              <a:rPr lang="en-US" sz="600" dirty="0">
                <a:solidFill>
                  <a:schemeClr val="bg1">
                    <a:lumMod val="50000"/>
                  </a:schemeClr>
                </a:solidFill>
                <a:latin typeface="ITC Franklin Gothic Std Demi Compressed"/>
              </a:rPr>
              <a:t>/wiki/</a:t>
            </a:r>
            <a:r>
              <a:rPr lang="en-US" sz="600" dirty="0" err="1">
                <a:solidFill>
                  <a:schemeClr val="bg1">
                    <a:lumMod val="50000"/>
                  </a:schemeClr>
                </a:solidFill>
                <a:latin typeface="ITC Franklin Gothic Std Demi Compressed"/>
              </a:rPr>
              <a:t>File:Human_evolution_scheme.svg</a:t>
            </a:r>
            <a:endParaRPr lang="en-US" sz="600" dirty="0">
              <a:solidFill>
                <a:schemeClr val="bg1">
                  <a:lumMod val="50000"/>
                </a:schemeClr>
              </a:solidFill>
              <a:latin typeface="ITC Franklin Gothic Std Demi Compresse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F5C9C9-8ABA-7846-AF25-69B41512891C}"/>
              </a:ext>
            </a:extLst>
          </p:cNvPr>
          <p:cNvSpPr txBox="1"/>
          <p:nvPr/>
        </p:nvSpPr>
        <p:spPr>
          <a:xfrm>
            <a:off x="194631" y="5086772"/>
            <a:ext cx="2023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Franklin Gothic Book" panose="020B0503020102020204" pitchFamily="34" charset="0"/>
              </a:rPr>
              <a:t>“commit”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A5EF21-965E-6C4A-8367-B7573B96025F}"/>
              </a:ext>
            </a:extLst>
          </p:cNvPr>
          <p:cNvSpPr txBox="1"/>
          <p:nvPr/>
        </p:nvSpPr>
        <p:spPr>
          <a:xfrm>
            <a:off x="2116474" y="5363330"/>
            <a:ext cx="711778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Franklin Gothic Book" panose="020B0503020102020204" pitchFamily="34" charset="0"/>
              </a:rPr>
              <a:t>a file or project state that is </a:t>
            </a:r>
            <a:r>
              <a:rPr lang="en-US" sz="2800" b="1" dirty="0">
                <a:latin typeface="Franklin Gothic Book" panose="020B0503020102020204" pitchFamily="34" charset="0"/>
              </a:rPr>
              <a:t>meaningful to you</a:t>
            </a:r>
            <a:br>
              <a:rPr lang="en-US" sz="2800" dirty="0">
                <a:latin typeface="Franklin Gothic Book" panose="020B0503020102020204" pitchFamily="34" charset="0"/>
              </a:rPr>
            </a:br>
            <a:r>
              <a:rPr lang="en-US" sz="2800" dirty="0">
                <a:latin typeface="Franklin Gothic Book" panose="020B0503020102020204" pitchFamily="34" charset="0"/>
              </a:rPr>
              <a:t>for inspection, comparison, restoration, etc.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CFEC893-520D-F04A-BC89-00A30A42F75F}"/>
              </a:ext>
            </a:extLst>
          </p:cNvPr>
          <p:cNvCxnSpPr>
            <a:cxnSpLocks/>
          </p:cNvCxnSpPr>
          <p:nvPr/>
        </p:nvCxnSpPr>
        <p:spPr>
          <a:xfrm flipV="1">
            <a:off x="2218521" y="4745892"/>
            <a:ext cx="2163268" cy="60615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337E594-705A-D642-BEDE-AF56863CD042}"/>
              </a:ext>
            </a:extLst>
          </p:cNvPr>
          <p:cNvSpPr txBox="1">
            <a:spLocks/>
          </p:cNvSpPr>
          <p:nvPr/>
        </p:nvSpPr>
        <p:spPr>
          <a:xfrm>
            <a:off x="-1" y="6424977"/>
            <a:ext cx="12192001" cy="293186"/>
          </a:xfrm>
          <a:prstGeom prst="rect">
            <a:avLst/>
          </a:prstGeom>
        </p:spPr>
        <p:txBody>
          <a:bodyPr vert="horz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000" kern="1200" baseline="0">
                <a:solidFill>
                  <a:schemeClr val="bg1"/>
                </a:solidFill>
                <a:latin typeface="ITC Franklin Gothic Std Book Condensed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b="1" dirty="0">
                <a:solidFill>
                  <a:srgbClr val="232D4B"/>
                </a:solidFill>
              </a:rPr>
              <a:t>Source: </a:t>
            </a:r>
            <a:r>
              <a:rPr lang="en-US" sz="700" dirty="0">
                <a:solidFill>
                  <a:srgbClr val="232D4B"/>
                </a:solidFill>
              </a:rPr>
              <a:t>This slide is a derivative of “What They Forgot to Teach You About R,” by Jenny Bryan, used under a Creative Commons Attribution-</a:t>
            </a:r>
            <a:r>
              <a:rPr lang="en-US" sz="700" dirty="0" err="1">
                <a:solidFill>
                  <a:srgbClr val="232D4B"/>
                </a:solidFill>
              </a:rPr>
              <a:t>ShareAlike</a:t>
            </a:r>
            <a:r>
              <a:rPr lang="en-US" sz="700" dirty="0">
                <a:solidFill>
                  <a:srgbClr val="232D4B"/>
                </a:solidFill>
              </a:rPr>
              <a:t> 4.0 International License: http://</a:t>
            </a:r>
            <a:r>
              <a:rPr lang="en-US" sz="700" dirty="0" err="1">
                <a:solidFill>
                  <a:srgbClr val="232D4B"/>
                </a:solidFill>
              </a:rPr>
              <a:t>creativecommons.org</a:t>
            </a:r>
            <a:r>
              <a:rPr lang="en-US" sz="700" dirty="0">
                <a:solidFill>
                  <a:srgbClr val="232D4B"/>
                </a:solidFill>
              </a:rPr>
              <a:t>/licenses/by-</a:t>
            </a:r>
            <a:r>
              <a:rPr lang="en-US" sz="700" dirty="0" err="1">
                <a:solidFill>
                  <a:srgbClr val="232D4B"/>
                </a:solidFill>
              </a:rPr>
              <a:t>sa</a:t>
            </a:r>
            <a:r>
              <a:rPr lang="en-US" sz="700" dirty="0">
                <a:solidFill>
                  <a:srgbClr val="232D4B"/>
                </a:solidFill>
              </a:rPr>
              <a:t>/4.0/.</a:t>
            </a:r>
          </a:p>
        </p:txBody>
      </p:sp>
    </p:spTree>
    <p:extLst>
      <p:ext uri="{BB962C8B-B14F-4D97-AF65-F5344CB8AC3E}">
        <p14:creationId xmlns:p14="http://schemas.microsoft.com/office/powerpoint/2010/main" val="3510644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89FF7F6-DC7F-3E4E-9B81-A16AC38C4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31" y="419068"/>
            <a:ext cx="11804864" cy="420843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676FCCC-33B3-1F47-A222-61E26327C823}"/>
              </a:ext>
            </a:extLst>
          </p:cNvPr>
          <p:cNvSpPr/>
          <p:nvPr/>
        </p:nvSpPr>
        <p:spPr>
          <a:xfrm rot="16200000">
            <a:off x="10505297" y="2873167"/>
            <a:ext cx="2803730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" dirty="0">
                <a:solidFill>
                  <a:schemeClr val="bg1">
                    <a:lumMod val="50000"/>
                  </a:schemeClr>
                </a:solidFill>
                <a:latin typeface="ITC Franklin Gothic Std Demi Compressed"/>
              </a:rPr>
              <a:t>https://</a:t>
            </a:r>
            <a:r>
              <a:rPr lang="en-US" sz="600" dirty="0" err="1">
                <a:solidFill>
                  <a:schemeClr val="bg1">
                    <a:lumMod val="50000"/>
                  </a:schemeClr>
                </a:solidFill>
                <a:latin typeface="ITC Franklin Gothic Std Demi Compressed"/>
              </a:rPr>
              <a:t>commons.wikimedia.org</a:t>
            </a:r>
            <a:r>
              <a:rPr lang="en-US" sz="600" dirty="0">
                <a:solidFill>
                  <a:schemeClr val="bg1">
                    <a:lumMod val="50000"/>
                  </a:schemeClr>
                </a:solidFill>
                <a:latin typeface="ITC Franklin Gothic Std Demi Compressed"/>
              </a:rPr>
              <a:t>/wiki/</a:t>
            </a:r>
            <a:r>
              <a:rPr lang="en-US" sz="600" dirty="0" err="1">
                <a:solidFill>
                  <a:schemeClr val="bg1">
                    <a:lumMod val="50000"/>
                  </a:schemeClr>
                </a:solidFill>
                <a:latin typeface="ITC Franklin Gothic Std Demi Compressed"/>
              </a:rPr>
              <a:t>File:Human_evolution_scheme.svg</a:t>
            </a:r>
            <a:endParaRPr lang="en-US" sz="600" dirty="0">
              <a:solidFill>
                <a:schemeClr val="bg1">
                  <a:lumMod val="50000"/>
                </a:schemeClr>
              </a:solidFill>
              <a:latin typeface="ITC Franklin Gothic Std Demi Compressed"/>
            </a:endParaRP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337E594-705A-D642-BEDE-AF56863CD042}"/>
              </a:ext>
            </a:extLst>
          </p:cNvPr>
          <p:cNvSpPr txBox="1">
            <a:spLocks/>
          </p:cNvSpPr>
          <p:nvPr/>
        </p:nvSpPr>
        <p:spPr>
          <a:xfrm>
            <a:off x="-1" y="6424977"/>
            <a:ext cx="12192001" cy="293186"/>
          </a:xfrm>
          <a:prstGeom prst="rect">
            <a:avLst/>
          </a:prstGeom>
        </p:spPr>
        <p:txBody>
          <a:bodyPr vert="horz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000" kern="1200" baseline="0">
                <a:solidFill>
                  <a:schemeClr val="bg1"/>
                </a:solidFill>
                <a:latin typeface="ITC Franklin Gothic Std Book Condensed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b="1" dirty="0">
                <a:solidFill>
                  <a:srgbClr val="232D4B"/>
                </a:solidFill>
              </a:rPr>
              <a:t>Source: </a:t>
            </a:r>
            <a:r>
              <a:rPr lang="en-US" sz="700" dirty="0">
                <a:solidFill>
                  <a:srgbClr val="232D4B"/>
                </a:solidFill>
              </a:rPr>
              <a:t>This slide is a derivative of “What They Forgot to Teach You About R,” by Jenny Bryan, used under a Creative Commons Attribution-</a:t>
            </a:r>
            <a:r>
              <a:rPr lang="en-US" sz="700" dirty="0" err="1">
                <a:solidFill>
                  <a:srgbClr val="232D4B"/>
                </a:solidFill>
              </a:rPr>
              <a:t>ShareAlike</a:t>
            </a:r>
            <a:r>
              <a:rPr lang="en-US" sz="700" dirty="0">
                <a:solidFill>
                  <a:srgbClr val="232D4B"/>
                </a:solidFill>
              </a:rPr>
              <a:t> 4.0 International License: http://</a:t>
            </a:r>
            <a:r>
              <a:rPr lang="en-US" sz="700" dirty="0" err="1">
                <a:solidFill>
                  <a:srgbClr val="232D4B"/>
                </a:solidFill>
              </a:rPr>
              <a:t>creativecommons.org</a:t>
            </a:r>
            <a:r>
              <a:rPr lang="en-US" sz="700" dirty="0">
                <a:solidFill>
                  <a:srgbClr val="232D4B"/>
                </a:solidFill>
              </a:rPr>
              <a:t>/licenses/by-</a:t>
            </a:r>
            <a:r>
              <a:rPr lang="en-US" sz="700" dirty="0" err="1">
                <a:solidFill>
                  <a:srgbClr val="232D4B"/>
                </a:solidFill>
              </a:rPr>
              <a:t>sa</a:t>
            </a:r>
            <a:r>
              <a:rPr lang="en-US" sz="700" dirty="0">
                <a:solidFill>
                  <a:srgbClr val="232D4B"/>
                </a:solidFill>
              </a:rPr>
              <a:t>/4.0/.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1249F1-05FB-364C-B409-3B0A9572BA03}"/>
              </a:ext>
            </a:extLst>
          </p:cNvPr>
          <p:cNvSpPr txBox="1"/>
          <p:nvPr/>
        </p:nvSpPr>
        <p:spPr>
          <a:xfrm>
            <a:off x="1202996" y="4953689"/>
            <a:ext cx="13770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Franklin Gothic Book" panose="020B0503020102020204" pitchFamily="34" charset="0"/>
              </a:rPr>
              <a:t>△</a:t>
            </a:r>
            <a:br>
              <a:rPr lang="en-US" sz="3600" dirty="0">
                <a:latin typeface="Franklin Gothic Book" panose="020B0503020102020204" pitchFamily="34" charset="0"/>
              </a:rPr>
            </a:br>
            <a:r>
              <a:rPr lang="en-US" sz="3600" dirty="0">
                <a:latin typeface="Franklin Gothic Book" panose="020B0503020102020204" pitchFamily="34" charset="0"/>
              </a:rPr>
              <a:t>“diff”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B06E8D-C47B-E248-882A-7C417C7F2F39}"/>
              </a:ext>
            </a:extLst>
          </p:cNvPr>
          <p:cNvSpPr txBox="1"/>
          <p:nvPr/>
        </p:nvSpPr>
        <p:spPr>
          <a:xfrm>
            <a:off x="3029041" y="4927080"/>
            <a:ext cx="332174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Franklin Gothic Book" panose="020B0503020102020204" pitchFamily="34" charset="0"/>
              </a:rPr>
              <a:t>What changed here?</a:t>
            </a:r>
          </a:p>
          <a:p>
            <a:pPr algn="ctr"/>
            <a:r>
              <a:rPr lang="en-US" sz="2800" dirty="0">
                <a:latin typeface="Franklin Gothic Book" panose="020B0503020102020204" pitchFamily="34" charset="0"/>
              </a:rPr>
              <a:t>Why?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987C072-41CE-5345-805F-6C6C2E0B337C}"/>
              </a:ext>
            </a:extLst>
          </p:cNvPr>
          <p:cNvCxnSpPr>
            <a:cxnSpLocks/>
          </p:cNvCxnSpPr>
          <p:nvPr/>
        </p:nvCxnSpPr>
        <p:spPr>
          <a:xfrm>
            <a:off x="1122556" y="4898641"/>
            <a:ext cx="1537933" cy="0"/>
          </a:xfrm>
          <a:prstGeom prst="straightConnector1">
            <a:avLst/>
          </a:prstGeom>
          <a:ln w="101600" cap="flat"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8335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337E594-705A-D642-BEDE-AF56863CD042}"/>
              </a:ext>
            </a:extLst>
          </p:cNvPr>
          <p:cNvSpPr txBox="1">
            <a:spLocks/>
          </p:cNvSpPr>
          <p:nvPr/>
        </p:nvSpPr>
        <p:spPr>
          <a:xfrm>
            <a:off x="-1" y="6424977"/>
            <a:ext cx="12192001" cy="293186"/>
          </a:xfrm>
          <a:prstGeom prst="rect">
            <a:avLst/>
          </a:prstGeom>
        </p:spPr>
        <p:txBody>
          <a:bodyPr vert="horz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000" kern="1200" baseline="0">
                <a:solidFill>
                  <a:schemeClr val="bg1"/>
                </a:solidFill>
                <a:latin typeface="ITC Franklin Gothic Std Book Condensed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b="1" dirty="0">
                <a:solidFill>
                  <a:srgbClr val="232D4B"/>
                </a:solidFill>
              </a:rPr>
              <a:t>Source: </a:t>
            </a:r>
            <a:r>
              <a:rPr lang="en-US" sz="700" dirty="0">
                <a:solidFill>
                  <a:srgbClr val="232D4B"/>
                </a:solidFill>
              </a:rPr>
              <a:t>This slide is a derivative of “What They Forgot to Teach You About R,” by Jenny Bryan, used under a Creative Commons Attribution-</a:t>
            </a:r>
            <a:r>
              <a:rPr lang="en-US" sz="700" dirty="0" err="1">
                <a:solidFill>
                  <a:srgbClr val="232D4B"/>
                </a:solidFill>
              </a:rPr>
              <a:t>ShareAlike</a:t>
            </a:r>
            <a:r>
              <a:rPr lang="en-US" sz="700" dirty="0">
                <a:solidFill>
                  <a:srgbClr val="232D4B"/>
                </a:solidFill>
              </a:rPr>
              <a:t> 4.0 International License: http://</a:t>
            </a:r>
            <a:r>
              <a:rPr lang="en-US" sz="700" dirty="0" err="1">
                <a:solidFill>
                  <a:srgbClr val="232D4B"/>
                </a:solidFill>
              </a:rPr>
              <a:t>creativecommons.org</a:t>
            </a:r>
            <a:r>
              <a:rPr lang="en-US" sz="700" dirty="0">
                <a:solidFill>
                  <a:srgbClr val="232D4B"/>
                </a:solidFill>
              </a:rPr>
              <a:t>/licenses/by-</a:t>
            </a:r>
            <a:r>
              <a:rPr lang="en-US" sz="700" dirty="0" err="1">
                <a:solidFill>
                  <a:srgbClr val="232D4B"/>
                </a:solidFill>
              </a:rPr>
              <a:t>sa</a:t>
            </a:r>
            <a:r>
              <a:rPr lang="en-US" sz="700" dirty="0">
                <a:solidFill>
                  <a:srgbClr val="232D4B"/>
                </a:solidFill>
              </a:rPr>
              <a:t>/4.0/.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A5EB2AB-F00B-2647-99F2-E0E54455B9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1913"/>
          <a:stretch/>
        </p:blipFill>
        <p:spPr>
          <a:xfrm>
            <a:off x="1523999" y="637773"/>
            <a:ext cx="9095422" cy="118872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D3E70425-23C2-9D46-9C2C-AAFBB5F1C614}"/>
              </a:ext>
            </a:extLst>
          </p:cNvPr>
          <p:cNvGrpSpPr>
            <a:grpSpLocks noChangeAspect="1"/>
          </p:cNvGrpSpPr>
          <p:nvPr/>
        </p:nvGrpSpPr>
        <p:grpSpPr>
          <a:xfrm>
            <a:off x="1523999" y="1918328"/>
            <a:ext cx="9144000" cy="2893009"/>
            <a:chOff x="0" y="1535304"/>
            <a:chExt cx="9144000" cy="289300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41F2A2D-3242-884A-868D-F01AD62AC4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47759"/>
            <a:stretch/>
          </p:blipFill>
          <p:spPr>
            <a:xfrm>
              <a:off x="0" y="1535304"/>
              <a:ext cx="9144000" cy="2893009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A6EE26D-1161-C14E-8FC1-E3B7B0EDDA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2334" t="41705" b="47759"/>
            <a:stretch/>
          </p:blipFill>
          <p:spPr>
            <a:xfrm>
              <a:off x="4924697" y="1600619"/>
              <a:ext cx="701040" cy="583474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8B8B5D0-1713-7544-B7B0-DF06FA3E0A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2334" t="41705" b="47759"/>
            <a:stretch/>
          </p:blipFill>
          <p:spPr>
            <a:xfrm>
              <a:off x="1435078" y="1655929"/>
              <a:ext cx="701040" cy="5834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9621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232C4B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5710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7417</TotalTime>
  <Words>837</Words>
  <Application>Microsoft Macintosh PowerPoint</Application>
  <PresentationFormat>Widescreen</PresentationFormat>
  <Paragraphs>82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Arial</vt:lpstr>
      <vt:lpstr>Bodoni Std Poster Italic</vt:lpstr>
      <vt:lpstr>Calibri</vt:lpstr>
      <vt:lpstr>Franklin Gothic</vt:lpstr>
      <vt:lpstr>Franklin Gothic Book</vt:lpstr>
      <vt:lpstr>Franklin Gothic Demi</vt:lpstr>
      <vt:lpstr>ITC Franklin Gothic Std Book Condensed</vt:lpstr>
      <vt:lpstr>ITC Franklin Gothic Std Demi Compressed</vt:lpstr>
      <vt:lpstr>Wingdings</vt:lpstr>
      <vt:lpstr>Office Theme</vt:lpstr>
      <vt:lpstr>Customer Analytics    </vt:lpstr>
      <vt:lpstr>Agenda</vt:lpstr>
      <vt:lpstr>Today’s objectives </vt:lpstr>
      <vt:lpstr>PowerPoint Presentation</vt:lpstr>
      <vt:lpstr>It's like making your own checkpoints/saves in a video game.</vt:lpstr>
      <vt:lpstr>Think of Git as a more sophisticated and specialized "Track Changes" tool that Microsoft Word has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There is no magic pill, you need to use it frequently. Lean in, it's like learning a new language, the best strategy is immersion. It's hard at first, but using RStudio will make it better.</vt:lpstr>
      <vt:lpstr>Frequency reduces difficulty</vt:lpstr>
      <vt:lpstr>First, "Star" them if they help or inspire you. Second, if you notice a bug, make a reproducible example of the bug and open an "Issue." Third, if you know how to fix a bug/"Issue", "Fork" and make a "Pull Request." Do things in order, do not skip ahead and you will learn what all the quoted terms mean.</vt:lpstr>
      <vt:lpstr>git reset --hard HEAD  # reset all files to the last commit</vt:lpstr>
      <vt:lpstr>git status  git add %&gt;% git commit %&gt;% git push  #  you can't pipe IRL, but you get the idea  git pull </vt:lpstr>
      <vt:lpstr>Very, I would want my team to be proficient with basic git commands and understand the git flow model.</vt:lpstr>
      <vt:lpstr>GitHub Tutorial</vt:lpstr>
      <vt:lpstr>Installing the juicelaundry package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Juliann Gates</dc:creator>
  <cp:lastModifiedBy>Boichuk, Jeff (jpb2f)</cp:lastModifiedBy>
  <cp:revision>301</cp:revision>
  <cp:lastPrinted>2018-05-15T19:37:53Z</cp:lastPrinted>
  <dcterms:created xsi:type="dcterms:W3CDTF">2018-04-18T14:25:53Z</dcterms:created>
  <dcterms:modified xsi:type="dcterms:W3CDTF">2019-03-19T19:40:15Z</dcterms:modified>
</cp:coreProperties>
</file>